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1" r:id="rId1"/>
  </p:sldMasterIdLst>
  <p:notesMasterIdLst>
    <p:notesMasterId r:id="rId33"/>
  </p:notesMasterIdLst>
  <p:handoutMasterIdLst>
    <p:handoutMasterId r:id="rId34"/>
  </p:handoutMasterIdLst>
  <p:sldIdLst>
    <p:sldId id="256" r:id="rId2"/>
    <p:sldId id="370" r:id="rId3"/>
    <p:sldId id="300" r:id="rId4"/>
    <p:sldId id="290" r:id="rId5"/>
    <p:sldId id="337" r:id="rId6"/>
    <p:sldId id="350" r:id="rId7"/>
    <p:sldId id="362" r:id="rId8"/>
    <p:sldId id="292" r:id="rId9"/>
    <p:sldId id="299" r:id="rId10"/>
    <p:sldId id="368" r:id="rId11"/>
    <p:sldId id="287" r:id="rId12"/>
    <p:sldId id="261" r:id="rId13"/>
    <p:sldId id="357" r:id="rId14"/>
    <p:sldId id="264" r:id="rId15"/>
    <p:sldId id="358" r:id="rId16"/>
    <p:sldId id="363" r:id="rId17"/>
    <p:sldId id="372" r:id="rId18"/>
    <p:sldId id="270" r:id="rId19"/>
    <p:sldId id="265" r:id="rId20"/>
    <p:sldId id="361" r:id="rId21"/>
    <p:sldId id="364" r:id="rId22"/>
    <p:sldId id="365" r:id="rId23"/>
    <p:sldId id="366" r:id="rId24"/>
    <p:sldId id="359" r:id="rId25"/>
    <p:sldId id="339" r:id="rId26"/>
    <p:sldId id="353" r:id="rId27"/>
    <p:sldId id="371" r:id="rId28"/>
    <p:sldId id="267" r:id="rId29"/>
    <p:sldId id="369" r:id="rId30"/>
    <p:sldId id="367" r:id="rId31"/>
    <p:sldId id="260" r:id="rId32"/>
  </p:sldIdLst>
  <p:sldSz cx="9144000" cy="6858000" type="screen4x3"/>
  <p:notesSz cx="7102475" cy="9388475"/>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274" autoAdjust="0"/>
  </p:normalViewPr>
  <p:slideViewPr>
    <p:cSldViewPr>
      <p:cViewPr varScale="1">
        <p:scale>
          <a:sx n="109" d="100"/>
          <a:sy n="109" d="100"/>
        </p:scale>
        <p:origin x="288" y="39"/>
      </p:cViewPr>
      <p:guideLst>
        <p:guide orient="horz" pos="2160"/>
        <p:guide pos="2880"/>
      </p:guideLst>
    </p:cSldViewPr>
  </p:slideViewPr>
  <p:notesTextViewPr>
    <p:cViewPr>
      <p:scale>
        <a:sx n="1" d="1"/>
        <a:sy n="1" d="1"/>
      </p:scale>
      <p:origin x="0" y="0"/>
    </p:cViewPr>
  </p:notesTextViewPr>
  <p:sorterViewPr>
    <p:cViewPr>
      <p:scale>
        <a:sx n="100" d="100"/>
        <a:sy n="100" d="100"/>
      </p:scale>
      <p:origin x="0" y="-696"/>
    </p:cViewPr>
  </p:sorterViewPr>
  <p:notesViewPr>
    <p:cSldViewPr>
      <p:cViewPr varScale="1">
        <p:scale>
          <a:sx n="57" d="100"/>
          <a:sy n="57" d="100"/>
        </p:scale>
        <p:origin x="3206"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D8B449F5-674F-4A39-986B-830E8AEF2DE4}" type="datetimeFigureOut">
              <a:rPr lang="en-US" smtClean="0"/>
              <a:t>12/18/2023</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57549A81-57EA-47CB-9773-8EF18B66C73F}" type="slidenum">
              <a:rPr lang="en-US" smtClean="0"/>
              <a:t>‹#›</a:t>
            </a:fld>
            <a:endParaRPr lang="en-US"/>
          </a:p>
        </p:txBody>
      </p:sp>
    </p:spTree>
    <p:extLst>
      <p:ext uri="{BB962C8B-B14F-4D97-AF65-F5344CB8AC3E}">
        <p14:creationId xmlns:p14="http://schemas.microsoft.com/office/powerpoint/2010/main" val="3666238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F121272C-63FD-4761-A68A-27AD12A6750C}" type="datetimeFigureOut">
              <a:rPr lang="en-US" smtClean="0"/>
              <a:t>12/18/2023</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EFEE9095-B9FC-487A-93C9-C2C469928ED3}" type="slidenum">
              <a:rPr lang="en-US" smtClean="0"/>
              <a:t>‹#›</a:t>
            </a:fld>
            <a:endParaRPr lang="en-US"/>
          </a:p>
        </p:txBody>
      </p:sp>
    </p:spTree>
    <p:extLst>
      <p:ext uri="{BB962C8B-B14F-4D97-AF65-F5344CB8AC3E}">
        <p14:creationId xmlns:p14="http://schemas.microsoft.com/office/powerpoint/2010/main" val="1753682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EE9095-B9FC-487A-93C9-C2C469928ED3}" type="slidenum">
              <a:rPr lang="en-US" smtClean="0"/>
              <a:t>3</a:t>
            </a:fld>
            <a:endParaRPr lang="en-US"/>
          </a:p>
        </p:txBody>
      </p:sp>
    </p:spTree>
    <p:extLst>
      <p:ext uri="{BB962C8B-B14F-4D97-AF65-F5344CB8AC3E}">
        <p14:creationId xmlns:p14="http://schemas.microsoft.com/office/powerpoint/2010/main" val="2017312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076477-09D8-4129-A66A-B1F7AF19322A}"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E5BB0-1EF8-46A4-95BE-1B0BD65B2F65}"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92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076477-09D8-4129-A66A-B1F7AF19322A}"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E5BB0-1EF8-46A4-95BE-1B0BD65B2F65}" type="slidenum">
              <a:rPr lang="en-US" smtClean="0"/>
              <a:t>‹#›</a:t>
            </a:fld>
            <a:endParaRPr lang="en-US"/>
          </a:p>
        </p:txBody>
      </p:sp>
    </p:spTree>
    <p:extLst>
      <p:ext uri="{BB962C8B-B14F-4D97-AF65-F5344CB8AC3E}">
        <p14:creationId xmlns:p14="http://schemas.microsoft.com/office/powerpoint/2010/main" val="198793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076477-09D8-4129-A66A-B1F7AF19322A}"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E5BB0-1EF8-46A4-95BE-1B0BD65B2F65}" type="slidenum">
              <a:rPr lang="en-US" smtClean="0"/>
              <a:t>‹#›</a:t>
            </a:fld>
            <a:endParaRPr lang="en-US"/>
          </a:p>
        </p:txBody>
      </p:sp>
    </p:spTree>
    <p:extLst>
      <p:ext uri="{BB962C8B-B14F-4D97-AF65-F5344CB8AC3E}">
        <p14:creationId xmlns:p14="http://schemas.microsoft.com/office/powerpoint/2010/main" val="73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076477-09D8-4129-A66A-B1F7AF19322A}"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E5BB0-1EF8-46A4-95BE-1B0BD65B2F65}" type="slidenum">
              <a:rPr lang="en-US" smtClean="0"/>
              <a:t>‹#›</a:t>
            </a:fld>
            <a:endParaRPr lang="en-US"/>
          </a:p>
        </p:txBody>
      </p:sp>
    </p:spTree>
    <p:extLst>
      <p:ext uri="{BB962C8B-B14F-4D97-AF65-F5344CB8AC3E}">
        <p14:creationId xmlns:p14="http://schemas.microsoft.com/office/powerpoint/2010/main" val="246956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076477-09D8-4129-A66A-B1F7AF19322A}"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E5BB0-1EF8-46A4-95BE-1B0BD65B2F65}"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595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076477-09D8-4129-A66A-B1F7AF19322A}"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DE5BB0-1EF8-46A4-95BE-1B0BD65B2F65}" type="slidenum">
              <a:rPr lang="en-US" smtClean="0"/>
              <a:t>‹#›</a:t>
            </a:fld>
            <a:endParaRPr lang="en-US"/>
          </a:p>
        </p:txBody>
      </p:sp>
    </p:spTree>
    <p:extLst>
      <p:ext uri="{BB962C8B-B14F-4D97-AF65-F5344CB8AC3E}">
        <p14:creationId xmlns:p14="http://schemas.microsoft.com/office/powerpoint/2010/main" val="1911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076477-09D8-4129-A66A-B1F7AF19322A}" type="datetimeFigureOut">
              <a:rPr lang="en-US" smtClean="0"/>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DE5BB0-1EF8-46A4-95BE-1B0BD65B2F65}" type="slidenum">
              <a:rPr lang="en-US" smtClean="0"/>
              <a:t>‹#›</a:t>
            </a:fld>
            <a:endParaRPr lang="en-US"/>
          </a:p>
        </p:txBody>
      </p:sp>
    </p:spTree>
    <p:extLst>
      <p:ext uri="{BB962C8B-B14F-4D97-AF65-F5344CB8AC3E}">
        <p14:creationId xmlns:p14="http://schemas.microsoft.com/office/powerpoint/2010/main" val="489781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076477-09D8-4129-A66A-B1F7AF19322A}"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DE5BB0-1EF8-46A4-95BE-1B0BD65B2F65}" type="slidenum">
              <a:rPr lang="en-US" smtClean="0"/>
              <a:t>‹#›</a:t>
            </a:fld>
            <a:endParaRPr lang="en-US"/>
          </a:p>
        </p:txBody>
      </p:sp>
    </p:spTree>
    <p:extLst>
      <p:ext uri="{BB962C8B-B14F-4D97-AF65-F5344CB8AC3E}">
        <p14:creationId xmlns:p14="http://schemas.microsoft.com/office/powerpoint/2010/main" val="328661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7076477-09D8-4129-A66A-B1F7AF19322A}" type="datetimeFigureOut">
              <a:rPr lang="en-US" smtClean="0"/>
              <a:t>12/18/2023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7DE5BB0-1EF8-46A4-95BE-1B0BD65B2F65}" type="slidenum">
              <a:rPr lang="en-US" smtClean="0"/>
              <a:t>‹#›</a:t>
            </a:fld>
            <a:endParaRPr lang="en-US"/>
          </a:p>
        </p:txBody>
      </p:sp>
    </p:spTree>
    <p:extLst>
      <p:ext uri="{BB962C8B-B14F-4D97-AF65-F5344CB8AC3E}">
        <p14:creationId xmlns:p14="http://schemas.microsoft.com/office/powerpoint/2010/main" val="212348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7076477-09D8-4129-A66A-B1F7AF19322A}" type="datetimeFigureOut">
              <a:rPr lang="en-US" smtClean="0"/>
              <a:t>12/18/2023</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7DE5BB0-1EF8-46A4-95BE-1B0BD65B2F65}" type="slidenum">
              <a:rPr lang="en-US" smtClean="0"/>
              <a:t>‹#›</a:t>
            </a:fld>
            <a:endParaRPr lang="en-US"/>
          </a:p>
        </p:txBody>
      </p:sp>
    </p:spTree>
    <p:extLst>
      <p:ext uri="{BB962C8B-B14F-4D97-AF65-F5344CB8AC3E}">
        <p14:creationId xmlns:p14="http://schemas.microsoft.com/office/powerpoint/2010/main" val="52921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D7076477-09D8-4129-A66A-B1F7AF19322A}" type="datetimeFigureOut">
              <a:rPr lang="en-US" smtClean="0"/>
              <a:t>12/18/2023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7DE5BB0-1EF8-46A4-95BE-1B0BD65B2F65}" type="slidenum">
              <a:rPr lang="en-US" smtClean="0"/>
              <a:t>‹#›</a:t>
            </a:fld>
            <a:endParaRPr lang="en-US"/>
          </a:p>
        </p:txBody>
      </p:sp>
    </p:spTree>
    <p:extLst>
      <p:ext uri="{BB962C8B-B14F-4D97-AF65-F5344CB8AC3E}">
        <p14:creationId xmlns:p14="http://schemas.microsoft.com/office/powerpoint/2010/main" val="2345711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7076477-09D8-4129-A66A-B1F7AF19322A}" type="datetimeFigureOut">
              <a:rPr lang="en-US" smtClean="0"/>
              <a:t>12/18/2023</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7DE5BB0-1EF8-46A4-95BE-1B0BD65B2F65}"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857506"/>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hyperlink" Target="https://publicdomainpictures.net/view-image.php?image=77528&amp;picture=birthday-buttons"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hyperlink" Target="http://www.napef.org/" TargetMode="Externa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01912"/>
            <a:ext cx="3886200" cy="1208088"/>
          </a:xfrm>
        </p:spPr>
        <p:txBody>
          <a:bodyPr>
            <a:normAutofit/>
          </a:bodyPr>
          <a:lstStyle/>
          <a:p>
            <a:pPr algn="l"/>
            <a:r>
              <a:rPr lang="en-US" sz="4400" dirty="0">
                <a:solidFill>
                  <a:schemeClr val="bg1"/>
                </a:solidFill>
                <a:latin typeface="Arial Black" panose="020B0A04020102020204" pitchFamily="34" charset="0"/>
              </a:rPr>
              <a:t>NAPEF 2023</a:t>
            </a:r>
          </a:p>
        </p:txBody>
      </p:sp>
      <p:sp>
        <p:nvSpPr>
          <p:cNvPr id="3" name="Subtitle 2"/>
          <p:cNvSpPr>
            <a:spLocks noGrp="1"/>
          </p:cNvSpPr>
          <p:nvPr>
            <p:ph type="subTitle" idx="1"/>
          </p:nvPr>
        </p:nvSpPr>
        <p:spPr>
          <a:xfrm>
            <a:off x="685800" y="4876800"/>
            <a:ext cx="7010399" cy="681036"/>
          </a:xfrm>
        </p:spPr>
        <p:txBody>
          <a:bodyPr>
            <a:normAutofit/>
          </a:bodyPr>
          <a:lstStyle/>
          <a:p>
            <a:pPr algn="ctr"/>
            <a:r>
              <a:rPr lang="en-US" sz="1700" b="1" dirty="0">
                <a:solidFill>
                  <a:srgbClr val="FF0000"/>
                </a:solidFill>
                <a:latin typeface="Arial Black" panose="020B0A04020102020204" pitchFamily="34" charset="0"/>
                <a:cs typeface="Arial" panose="020B0604020202020204" pitchFamily="34" charset="0"/>
              </a:rPr>
              <a:t>Welcome to the Annual Meeting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p:blipFill>
        <p:spPr>
          <a:xfrm>
            <a:off x="4724402" y="1219200"/>
            <a:ext cx="2373353" cy="1732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32380947-D140-11BE-8988-A0A1D8D94D9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47802" y="505691"/>
            <a:ext cx="327660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32439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468C-8498-13DC-8567-D2984F236F2C}"/>
              </a:ext>
            </a:extLst>
          </p:cNvPr>
          <p:cNvSpPr>
            <a:spLocks noGrp="1"/>
          </p:cNvSpPr>
          <p:nvPr>
            <p:ph type="title"/>
          </p:nvPr>
        </p:nvSpPr>
        <p:spPr/>
        <p:txBody>
          <a:bodyPr/>
          <a:lstStyle/>
          <a:p>
            <a:pPr algn="ctr"/>
            <a:r>
              <a:rPr lang="en-US" dirty="0">
                <a:solidFill>
                  <a:srgbClr val="FF0000"/>
                </a:solidFill>
                <a:latin typeface="Arial Black" panose="020B0A04020102020204" pitchFamily="34" charset="0"/>
              </a:rPr>
              <a:t>Partnership with NAP</a:t>
            </a:r>
          </a:p>
        </p:txBody>
      </p:sp>
      <p:pic>
        <p:nvPicPr>
          <p:cNvPr id="5" name="Content Placeholder 4">
            <a:extLst>
              <a:ext uri="{FF2B5EF4-FFF2-40B4-BE49-F238E27FC236}">
                <a16:creationId xmlns:a16="http://schemas.microsoft.com/office/drawing/2014/main" id="{D9A2FB5D-E7E4-4AAC-B584-41B9E5530575}"/>
              </a:ext>
            </a:extLst>
          </p:cNvPr>
          <p:cNvPicPr>
            <a:picLocks noGrp="1" noChangeAspect="1"/>
          </p:cNvPicPr>
          <p:nvPr>
            <p:ph idx="1"/>
          </p:nvPr>
        </p:nvPicPr>
        <p:blipFill>
          <a:blip r:embed="rId2"/>
          <a:stretch>
            <a:fillRect/>
          </a:stretch>
        </p:blipFill>
        <p:spPr>
          <a:xfrm>
            <a:off x="2193925" y="2057400"/>
            <a:ext cx="4800600" cy="3600450"/>
          </a:xfrm>
        </p:spPr>
      </p:pic>
    </p:spTree>
    <p:extLst>
      <p:ext uri="{BB962C8B-B14F-4D97-AF65-F5344CB8AC3E}">
        <p14:creationId xmlns:p14="http://schemas.microsoft.com/office/powerpoint/2010/main" val="271802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98459" y="3352799"/>
            <a:ext cx="2496220" cy="1398093"/>
          </a:xfrm>
        </p:spPr>
        <p:txBody>
          <a:bodyPr vert="horz" lIns="91440" tIns="45720" rIns="91440" bIns="45720" rtlCol="0" anchor="b">
            <a:normAutofit/>
          </a:bodyPr>
          <a:lstStyle/>
          <a:p>
            <a:pPr defTabSz="914400"/>
            <a:r>
              <a:rPr lang="en-US" sz="2400" dirty="0">
                <a:highlight>
                  <a:srgbClr val="000080"/>
                </a:highlight>
                <a:latin typeface="Arial Black" panose="020B0A04020102020204" pitchFamily="34" charset="0"/>
              </a:rPr>
              <a:t>Cyndy Launchbaugh and Staff—Thank you!</a:t>
            </a:r>
          </a:p>
        </p:txBody>
      </p:sp>
      <p:sp>
        <p:nvSpPr>
          <p:cNvPr id="3" name="Content Placeholder 2"/>
          <p:cNvSpPr>
            <a:spLocks noGrp="1"/>
          </p:cNvSpPr>
          <p:nvPr>
            <p:ph idx="1"/>
          </p:nvPr>
        </p:nvSpPr>
        <p:spPr>
          <a:xfrm>
            <a:off x="5598459" y="4750893"/>
            <a:ext cx="3065478" cy="1147863"/>
          </a:xfrm>
        </p:spPr>
        <p:txBody>
          <a:bodyPr vert="horz" lIns="91440" tIns="45720" rIns="91440" bIns="45720" rtlCol="0" anchor="t">
            <a:normAutofit/>
          </a:bodyPr>
          <a:lstStyle/>
          <a:p>
            <a:pPr marL="0" indent="0" defTabSz="914400">
              <a:spcBef>
                <a:spcPts val="1000"/>
              </a:spcBef>
              <a:buNone/>
            </a:pPr>
            <a:r>
              <a:rPr lang="en-US" sz="1700" dirty="0"/>
              <a:t> </a:t>
            </a:r>
          </a:p>
        </p:txBody>
      </p:sp>
      <p:pic>
        <p:nvPicPr>
          <p:cNvPr id="5" name="Picture 4">
            <a:extLst>
              <a:ext uri="{FF2B5EF4-FFF2-40B4-BE49-F238E27FC236}">
                <a16:creationId xmlns:a16="http://schemas.microsoft.com/office/drawing/2014/main" id="{602B92FB-4583-71E6-CF95-C3B4E311F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441" y="1219200"/>
            <a:ext cx="3972429" cy="4435167"/>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09504581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5048" y="180785"/>
            <a:ext cx="3666230" cy="1325563"/>
          </a:xfrm>
        </p:spPr>
        <p:txBody>
          <a:bodyPr>
            <a:normAutofit fontScale="90000"/>
          </a:bodyPr>
          <a:lstStyle/>
          <a:p>
            <a:r>
              <a:rPr lang="en-US" dirty="0">
                <a:latin typeface="Arial Black" panose="020B0A04020102020204" pitchFamily="34" charset="0"/>
              </a:rPr>
              <a:t>President’s </a:t>
            </a:r>
            <a:r>
              <a:rPr lang="en-US" dirty="0">
                <a:highlight>
                  <a:srgbClr val="000080"/>
                </a:highlight>
                <a:latin typeface="Arial Black" panose="020B0A04020102020204" pitchFamily="34" charset="0"/>
              </a:rPr>
              <a:t>Report</a:t>
            </a:r>
          </a:p>
        </p:txBody>
      </p:sp>
      <p:sp>
        <p:nvSpPr>
          <p:cNvPr id="3" name="Content Placeholder 2"/>
          <p:cNvSpPr>
            <a:spLocks noGrp="1"/>
          </p:cNvSpPr>
          <p:nvPr>
            <p:ph idx="1"/>
          </p:nvPr>
        </p:nvSpPr>
        <p:spPr>
          <a:xfrm>
            <a:off x="5223024" y="1463125"/>
            <a:ext cx="3663142" cy="3628859"/>
          </a:xfrm>
        </p:spPr>
        <p:txBody>
          <a:bodyPr anchor="t">
            <a:noAutofit/>
          </a:bodyPr>
          <a:lstStyle/>
          <a:p>
            <a:pPr lvl="0"/>
            <a:r>
              <a:rPr lang="en-US" sz="1800" b="1" dirty="0">
                <a:highlight>
                  <a:srgbClr val="000080"/>
                </a:highlight>
                <a:latin typeface="Arial" panose="020B0604020202020204" pitchFamily="34" charset="0"/>
                <a:cs typeface="Arial" panose="020B0604020202020204" pitchFamily="34" charset="0"/>
              </a:rPr>
              <a:t>Prepared the agenda and chaired all meetings </a:t>
            </a:r>
          </a:p>
          <a:p>
            <a:pPr lvl="0"/>
            <a:r>
              <a:rPr lang="en-US" sz="1800" b="1" dirty="0">
                <a:highlight>
                  <a:srgbClr val="000080"/>
                </a:highlight>
                <a:latin typeface="Arial" panose="020B0604020202020204" pitchFamily="34" charset="0"/>
                <a:cs typeface="Arial" panose="020B0604020202020204" pitchFamily="34" charset="0"/>
              </a:rPr>
              <a:t>Contributed and worked with fundraising committee to promote annual event and online book auction</a:t>
            </a:r>
          </a:p>
          <a:p>
            <a:pPr lvl="0"/>
            <a:r>
              <a:rPr lang="en-US" sz="1800" b="1" dirty="0">
                <a:highlight>
                  <a:srgbClr val="000080"/>
                </a:highlight>
                <a:latin typeface="Arial" panose="020B0604020202020204" pitchFamily="34" charset="0"/>
                <a:cs typeface="Arial" panose="020B0604020202020204" pitchFamily="34" charset="0"/>
              </a:rPr>
              <a:t>Served on the investment, grants, planned giving, and fundraising committees</a:t>
            </a:r>
          </a:p>
          <a:p>
            <a:pPr lvl="0"/>
            <a:r>
              <a:rPr lang="en-US" sz="1800" b="1" dirty="0">
                <a:highlight>
                  <a:srgbClr val="000080"/>
                </a:highlight>
                <a:latin typeface="Arial" panose="020B0604020202020204" pitchFamily="34" charset="0"/>
                <a:cs typeface="Arial" panose="020B0604020202020204" pitchFamily="34" charset="0"/>
              </a:rPr>
              <a:t>Worked to promote learning labs for Presiding and Parliamentarian</a:t>
            </a:r>
          </a:p>
          <a:p>
            <a:pPr lvl="0"/>
            <a:r>
              <a:rPr lang="en-US" sz="1800" b="1" dirty="0">
                <a:highlight>
                  <a:srgbClr val="000080"/>
                </a:highlight>
                <a:latin typeface="Arial" panose="020B0604020202020204" pitchFamily="34" charset="0"/>
                <a:cs typeface="Arial" panose="020B0604020202020204" pitchFamily="34" charset="0"/>
              </a:rPr>
              <a:t>Thank you for your support and encouragement during these many years</a:t>
            </a:r>
          </a:p>
        </p:txBody>
      </p:sp>
      <p:pic>
        <p:nvPicPr>
          <p:cNvPr id="7" name="Picture 6">
            <a:extLst>
              <a:ext uri="{FF2B5EF4-FFF2-40B4-BE49-F238E27FC236}">
                <a16:creationId xmlns:a16="http://schemas.microsoft.com/office/drawing/2014/main" id="{A5307BCD-6918-48CD-8A08-03E5F6DE71ED}"/>
              </a:ext>
            </a:extLst>
          </p:cNvPr>
          <p:cNvPicPr>
            <a:picLocks noChangeAspect="1"/>
          </p:cNvPicPr>
          <p:nvPr/>
        </p:nvPicPr>
        <p:blipFill>
          <a:blip r:embed="rId3" cstate="print">
            <a:extLst>
              <a:ext uri="{28A0092B-C50C-407E-A947-70E740481C1C}">
                <a14:useLocalDpi xmlns:a14="http://schemas.microsoft.com/office/drawing/2010/main" val="0"/>
              </a:ext>
            </a:extLst>
          </a:blip>
          <a:srcRect l="11516" r="11516"/>
          <a:stretch/>
        </p:blipFill>
        <p:spPr>
          <a:xfrm rot="16200000">
            <a:off x="672049" y="563147"/>
            <a:ext cx="3542321" cy="3635226"/>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5" name="Picture 4">
            <a:extLst>
              <a:ext uri="{FF2B5EF4-FFF2-40B4-BE49-F238E27FC236}">
                <a16:creationId xmlns:a16="http://schemas.microsoft.com/office/drawing/2014/main" id="{64AA9512-B093-4C1E-AD69-2D8E39E5B31C}"/>
              </a:ext>
            </a:extLst>
          </p:cNvPr>
          <p:cNvPicPr>
            <a:picLocks noChangeAspect="1"/>
          </p:cNvPicPr>
          <p:nvPr/>
        </p:nvPicPr>
        <p:blipFill rotWithShape="1">
          <a:blip r:embed="rId4">
            <a:extLst>
              <a:ext uri="{28A0092B-C50C-407E-A947-70E740481C1C}">
                <a14:useLocalDpi xmlns:a14="http://schemas.microsoft.com/office/drawing/2010/main" val="0"/>
              </a:ext>
            </a:extLst>
          </a:blip>
          <a:srcRect r="2217"/>
          <a:stretch/>
        </p:blipFill>
        <p:spPr>
          <a:xfrm>
            <a:off x="1140864" y="4495800"/>
            <a:ext cx="2717587" cy="1695418"/>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custDataLst>
      <p:tags r:id="rId1"/>
    </p:custDataLst>
    <p:extLst>
      <p:ext uri="{BB962C8B-B14F-4D97-AF65-F5344CB8AC3E}">
        <p14:creationId xmlns:p14="http://schemas.microsoft.com/office/powerpoint/2010/main" val="11447871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0" y="1219200"/>
            <a:ext cx="3798278" cy="287148"/>
          </a:xfrm>
        </p:spPr>
        <p:txBody>
          <a:bodyPr>
            <a:noAutofit/>
          </a:bodyPr>
          <a:lstStyle/>
          <a:p>
            <a:r>
              <a:rPr lang="en-US" sz="2800" dirty="0">
                <a:highlight>
                  <a:srgbClr val="000080"/>
                </a:highlight>
                <a:latin typeface="Arial Black" panose="020B0A04020102020204" pitchFamily="34" charset="0"/>
              </a:rPr>
              <a:t>Vice President’s  Report</a:t>
            </a:r>
          </a:p>
        </p:txBody>
      </p:sp>
      <p:sp>
        <p:nvSpPr>
          <p:cNvPr id="3" name="Content Placeholder 2"/>
          <p:cNvSpPr>
            <a:spLocks noGrp="1"/>
          </p:cNvSpPr>
          <p:nvPr>
            <p:ph idx="1"/>
          </p:nvPr>
        </p:nvSpPr>
        <p:spPr>
          <a:xfrm>
            <a:off x="4343400" y="2209800"/>
            <a:ext cx="4542766" cy="2882184"/>
          </a:xfrm>
        </p:spPr>
        <p:txBody>
          <a:bodyPr anchor="t">
            <a:noAutofit/>
          </a:bodyPr>
          <a:lstStyle/>
          <a:p>
            <a:pPr lvl="0"/>
            <a:r>
              <a:rPr lang="en-US" sz="1800" b="1" dirty="0">
                <a:highlight>
                  <a:srgbClr val="000080"/>
                </a:highlight>
                <a:latin typeface="Arial" panose="020B0604020202020204" pitchFamily="34" charset="0"/>
                <a:cs typeface="Arial" panose="020B0604020202020204" pitchFamily="34" charset="0"/>
              </a:rPr>
              <a:t>Attended board meetings. </a:t>
            </a:r>
          </a:p>
          <a:p>
            <a:pPr lvl="0"/>
            <a:r>
              <a:rPr lang="en-US" sz="1800" b="1" dirty="0">
                <a:highlight>
                  <a:srgbClr val="000080"/>
                </a:highlight>
                <a:latin typeface="Arial" panose="020B0604020202020204" pitchFamily="34" charset="0"/>
                <a:cs typeface="Arial" panose="020B0604020202020204" pitchFamily="34" charset="0"/>
              </a:rPr>
              <a:t>Assisted the President as needed.</a:t>
            </a:r>
          </a:p>
          <a:p>
            <a:pPr lvl="0"/>
            <a:r>
              <a:rPr lang="en-US" sz="1800" b="1" dirty="0">
                <a:highlight>
                  <a:srgbClr val="000080"/>
                </a:highlight>
                <a:latin typeface="Arial" panose="020B0604020202020204" pitchFamily="34" charset="0"/>
                <a:cs typeface="Arial" panose="020B0604020202020204" pitchFamily="34" charset="0"/>
              </a:rPr>
              <a:t>Served on the finance committee</a:t>
            </a:r>
          </a:p>
          <a:p>
            <a:pPr lvl="0"/>
            <a:r>
              <a:rPr lang="en-US" sz="1800" b="1" dirty="0">
                <a:highlight>
                  <a:srgbClr val="000080"/>
                </a:highlight>
                <a:latin typeface="Arial" panose="020B0604020202020204" pitchFamily="34" charset="0"/>
                <a:cs typeface="Arial" panose="020B0604020202020204" pitchFamily="34" charset="0"/>
              </a:rPr>
              <a:t>Served as chair of Contributorship and Fundraising Committee</a:t>
            </a:r>
          </a:p>
          <a:p>
            <a:pPr lvl="0"/>
            <a:r>
              <a:rPr lang="en-US" sz="1800" b="1" dirty="0">
                <a:highlight>
                  <a:srgbClr val="000080"/>
                </a:highlight>
                <a:latin typeface="Arial" panose="020B0604020202020204" pitchFamily="34" charset="0"/>
                <a:cs typeface="Arial" panose="020B0604020202020204" pitchFamily="34" charset="0"/>
              </a:rPr>
              <a:t>Thank you for the opportunity to serve.</a:t>
            </a:r>
          </a:p>
        </p:txBody>
      </p:sp>
      <p:pic>
        <p:nvPicPr>
          <p:cNvPr id="7" name="Picture 6">
            <a:extLst>
              <a:ext uri="{FF2B5EF4-FFF2-40B4-BE49-F238E27FC236}">
                <a16:creationId xmlns:a16="http://schemas.microsoft.com/office/drawing/2014/main" id="{A5307BCD-6918-48CD-8A08-03E5F6DE71ED}"/>
              </a:ext>
            </a:extLst>
          </p:cNvPr>
          <p:cNvPicPr>
            <a:picLocks noChangeAspect="1"/>
          </p:cNvPicPr>
          <p:nvPr/>
        </p:nvPicPr>
        <p:blipFill>
          <a:blip r:embed="rId3" cstate="print">
            <a:extLst>
              <a:ext uri="{28A0092B-C50C-407E-A947-70E740481C1C}">
                <a14:useLocalDpi xmlns:a14="http://schemas.microsoft.com/office/drawing/2010/main" val="0"/>
              </a:ext>
            </a:extLst>
          </a:blip>
          <a:srcRect t="10971" b="10971"/>
          <a:stretch/>
        </p:blipFill>
        <p:spPr>
          <a:xfrm>
            <a:off x="990600" y="965274"/>
            <a:ext cx="3270223" cy="3186646"/>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5" name="Picture 4">
            <a:extLst>
              <a:ext uri="{FF2B5EF4-FFF2-40B4-BE49-F238E27FC236}">
                <a16:creationId xmlns:a16="http://schemas.microsoft.com/office/drawing/2014/main" id="{64AA9512-B093-4C1E-AD69-2D8E39E5B31C}"/>
              </a:ext>
            </a:extLst>
          </p:cNvPr>
          <p:cNvPicPr>
            <a:picLocks noChangeAspect="1"/>
          </p:cNvPicPr>
          <p:nvPr/>
        </p:nvPicPr>
        <p:blipFill rotWithShape="1">
          <a:blip r:embed="rId4">
            <a:extLst>
              <a:ext uri="{28A0092B-C50C-407E-A947-70E740481C1C}">
                <a14:useLocalDpi xmlns:a14="http://schemas.microsoft.com/office/drawing/2010/main" val="0"/>
              </a:ext>
            </a:extLst>
          </a:blip>
          <a:srcRect r="2217"/>
          <a:stretch/>
        </p:blipFill>
        <p:spPr>
          <a:xfrm>
            <a:off x="641479" y="4495800"/>
            <a:ext cx="2417331" cy="1508098"/>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custDataLst>
      <p:tags r:id="rId1"/>
    </p:custDataLst>
    <p:extLst>
      <p:ext uri="{BB962C8B-B14F-4D97-AF65-F5344CB8AC3E}">
        <p14:creationId xmlns:p14="http://schemas.microsoft.com/office/powerpoint/2010/main" val="2420947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615" y="533400"/>
            <a:ext cx="3186754" cy="1325563"/>
          </a:xfrm>
        </p:spPr>
        <p:txBody>
          <a:bodyPr>
            <a:normAutofit/>
          </a:bodyPr>
          <a:lstStyle/>
          <a:p>
            <a:r>
              <a:rPr lang="en-US" sz="3600" dirty="0">
                <a:highlight>
                  <a:srgbClr val="000080"/>
                </a:highlight>
                <a:latin typeface="Arial Black" panose="020B0A04020102020204" pitchFamily="34" charset="0"/>
              </a:rPr>
              <a:t>Secretary’s</a:t>
            </a:r>
            <a:br>
              <a:rPr lang="en-US" sz="3600" dirty="0">
                <a:highlight>
                  <a:srgbClr val="000080"/>
                </a:highlight>
                <a:latin typeface="Arial Black" panose="020B0A04020102020204" pitchFamily="34" charset="0"/>
              </a:rPr>
            </a:br>
            <a:r>
              <a:rPr lang="en-US" sz="3600" dirty="0">
                <a:highlight>
                  <a:srgbClr val="000080"/>
                </a:highlight>
                <a:latin typeface="Arial Black" panose="020B0A04020102020204" pitchFamily="34" charset="0"/>
              </a:rPr>
              <a:t>Report</a:t>
            </a:r>
          </a:p>
        </p:txBody>
      </p:sp>
      <p:sp>
        <p:nvSpPr>
          <p:cNvPr id="3" name="Content Placeholder 2"/>
          <p:cNvSpPr>
            <a:spLocks noGrp="1"/>
          </p:cNvSpPr>
          <p:nvPr>
            <p:ph idx="1"/>
          </p:nvPr>
        </p:nvSpPr>
        <p:spPr>
          <a:xfrm>
            <a:off x="914401" y="2133600"/>
            <a:ext cx="3429000" cy="3920066"/>
          </a:xfrm>
        </p:spPr>
        <p:txBody>
          <a:bodyPr anchor="t">
            <a:normAutofit/>
          </a:bodyPr>
          <a:lstStyle/>
          <a:p>
            <a:pPr marL="36576" indent="0">
              <a:buNone/>
            </a:pPr>
            <a:endParaRPr lang="en-US" sz="1600" dirty="0">
              <a:highlight>
                <a:srgbClr val="000080"/>
              </a:highlight>
            </a:endParaRPr>
          </a:p>
          <a:p>
            <a:r>
              <a:rPr lang="en-US" sz="2400" dirty="0">
                <a:highlight>
                  <a:srgbClr val="000080"/>
                </a:highlight>
                <a:latin typeface="Arial" panose="020B0604020202020204" pitchFamily="34" charset="0"/>
                <a:cs typeface="Arial" panose="020B0604020202020204" pitchFamily="34" charset="0"/>
              </a:rPr>
              <a:t> Took notes at meetings</a:t>
            </a:r>
          </a:p>
          <a:p>
            <a:r>
              <a:rPr lang="en-US" sz="2400" dirty="0">
                <a:highlight>
                  <a:srgbClr val="000080"/>
                </a:highlight>
                <a:latin typeface="Arial" panose="020B0604020202020204" pitchFamily="34" charset="0"/>
                <a:cs typeface="Arial" panose="020B0604020202020204" pitchFamily="34" charset="0"/>
              </a:rPr>
              <a:t> Promptly wrote the minutes  and provided them to the trustees.</a:t>
            </a:r>
          </a:p>
          <a:p>
            <a:r>
              <a:rPr lang="en-US" sz="2400" dirty="0">
                <a:highlight>
                  <a:srgbClr val="000080"/>
                </a:highlight>
                <a:latin typeface="Arial" panose="020B0604020202020204" pitchFamily="34" charset="0"/>
                <a:cs typeface="Arial" panose="020B0604020202020204" pitchFamily="34" charset="0"/>
              </a:rPr>
              <a:t> Attended all meetings.</a:t>
            </a:r>
          </a:p>
        </p:txBody>
      </p:sp>
      <p:pic>
        <p:nvPicPr>
          <p:cNvPr id="7" name="Picture 6">
            <a:extLst>
              <a:ext uri="{FF2B5EF4-FFF2-40B4-BE49-F238E27FC236}">
                <a16:creationId xmlns:a16="http://schemas.microsoft.com/office/drawing/2014/main" id="{D6D14A6B-5670-4D75-BA06-4D5781C8EDC1}"/>
              </a:ext>
            </a:extLst>
          </p:cNvPr>
          <p:cNvPicPr>
            <a:picLocks noChangeAspect="1"/>
          </p:cNvPicPr>
          <p:nvPr/>
        </p:nvPicPr>
        <p:blipFill>
          <a:blip r:embed="rId3" cstate="print">
            <a:extLst>
              <a:ext uri="{28A0092B-C50C-407E-A947-70E740481C1C}">
                <a14:useLocalDpi xmlns:a14="http://schemas.microsoft.com/office/drawing/2010/main" val="0"/>
              </a:ext>
            </a:extLst>
          </a:blip>
          <a:srcRect t="238" b="238"/>
          <a:stretch/>
        </p:blipFill>
        <p:spPr>
          <a:xfrm>
            <a:off x="4357256" y="2514600"/>
            <a:ext cx="3751061"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pic>
        <p:nvPicPr>
          <p:cNvPr id="4" name="Picture 3">
            <a:extLst>
              <a:ext uri="{FF2B5EF4-FFF2-40B4-BE49-F238E27FC236}">
                <a16:creationId xmlns:a16="http://schemas.microsoft.com/office/drawing/2014/main" id="{D209AB06-6391-5A80-43D0-A1F2E53CBC3D}"/>
              </a:ext>
            </a:extLst>
          </p:cNvPr>
          <p:cNvPicPr>
            <a:picLocks noChangeAspect="1"/>
          </p:cNvPicPr>
          <p:nvPr/>
        </p:nvPicPr>
        <p:blipFill rotWithShape="1">
          <a:blip r:embed="rId4">
            <a:extLst>
              <a:ext uri="{28A0092B-C50C-407E-A947-70E740481C1C}">
                <a14:useLocalDpi xmlns:a14="http://schemas.microsoft.com/office/drawing/2010/main" val="0"/>
              </a:ext>
            </a:extLst>
          </a:blip>
          <a:srcRect r="2217"/>
          <a:stretch/>
        </p:blipFill>
        <p:spPr>
          <a:xfrm>
            <a:off x="5410200" y="654853"/>
            <a:ext cx="2370285" cy="1478747"/>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custDataLst>
      <p:tags r:id="rId1"/>
    </p:custDataLst>
    <p:extLst>
      <p:ext uri="{BB962C8B-B14F-4D97-AF65-F5344CB8AC3E}">
        <p14:creationId xmlns:p14="http://schemas.microsoft.com/office/powerpoint/2010/main" val="23311494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615" y="533400"/>
            <a:ext cx="3186754" cy="1325563"/>
          </a:xfrm>
        </p:spPr>
        <p:txBody>
          <a:bodyPr>
            <a:noAutofit/>
          </a:bodyPr>
          <a:lstStyle/>
          <a:p>
            <a:r>
              <a:rPr lang="en-US" sz="3600" dirty="0">
                <a:highlight>
                  <a:srgbClr val="000080"/>
                </a:highlight>
                <a:latin typeface="Arial Black" panose="020B0A04020102020204" pitchFamily="34" charset="0"/>
              </a:rPr>
              <a:t>Treasurer’s</a:t>
            </a:r>
            <a:br>
              <a:rPr lang="en-US" sz="3600" dirty="0">
                <a:highlight>
                  <a:srgbClr val="000080"/>
                </a:highlight>
                <a:latin typeface="Arial Black" panose="020B0A04020102020204" pitchFamily="34" charset="0"/>
              </a:rPr>
            </a:br>
            <a:r>
              <a:rPr lang="en-US" sz="3600" dirty="0">
                <a:highlight>
                  <a:srgbClr val="000080"/>
                </a:highlight>
                <a:latin typeface="Arial Black" panose="020B0A04020102020204" pitchFamily="34" charset="0"/>
              </a:rPr>
              <a:t>Report</a:t>
            </a:r>
          </a:p>
        </p:txBody>
      </p:sp>
      <p:sp>
        <p:nvSpPr>
          <p:cNvPr id="3" name="Content Placeholder 2"/>
          <p:cNvSpPr>
            <a:spLocks noGrp="1"/>
          </p:cNvSpPr>
          <p:nvPr>
            <p:ph idx="1"/>
          </p:nvPr>
        </p:nvSpPr>
        <p:spPr>
          <a:xfrm>
            <a:off x="228600" y="1600200"/>
            <a:ext cx="4274067" cy="4453466"/>
          </a:xfrm>
        </p:spPr>
        <p:txBody>
          <a:bodyPr anchor="t">
            <a:normAutofit/>
          </a:bodyPr>
          <a:lstStyle/>
          <a:p>
            <a:pPr marL="36576" indent="0">
              <a:buNone/>
            </a:pPr>
            <a:endParaRPr lang="en-US" sz="1600" dirty="0"/>
          </a:p>
          <a:p>
            <a:r>
              <a:rPr lang="en-US" sz="2400" dirty="0">
                <a:highlight>
                  <a:srgbClr val="000080"/>
                </a:highlight>
                <a:latin typeface="Arial" panose="020B0604020202020204" pitchFamily="34" charset="0"/>
                <a:cs typeface="Arial" panose="020B0604020202020204" pitchFamily="34" charset="0"/>
              </a:rPr>
              <a:t>Audit Report and 990 filed and provided documentation</a:t>
            </a:r>
          </a:p>
          <a:p>
            <a:r>
              <a:rPr lang="en-US" sz="2400" dirty="0">
                <a:highlight>
                  <a:srgbClr val="000080"/>
                </a:highlight>
                <a:latin typeface="Arial" panose="020B0604020202020204" pitchFamily="34" charset="0"/>
                <a:cs typeface="Arial" panose="020B0604020202020204" pitchFamily="34" charset="0"/>
              </a:rPr>
              <a:t>Current funds, checking, savings, investments</a:t>
            </a:r>
          </a:p>
          <a:p>
            <a:r>
              <a:rPr lang="en-US" sz="2400" dirty="0">
                <a:highlight>
                  <a:srgbClr val="000080"/>
                </a:highlight>
                <a:latin typeface="Arial" panose="020B0604020202020204" pitchFamily="34" charset="0"/>
                <a:cs typeface="Arial" panose="020B0604020202020204" pitchFamily="34" charset="0"/>
              </a:rPr>
              <a:t>Served as chairman of the investments committee and assisted the audit committee</a:t>
            </a:r>
          </a:p>
          <a:p>
            <a:r>
              <a:rPr lang="en-US" sz="2400" dirty="0">
                <a:highlight>
                  <a:srgbClr val="000080"/>
                </a:highlight>
                <a:latin typeface="Arial" panose="020B0604020202020204" pitchFamily="34" charset="0"/>
                <a:cs typeface="Arial" panose="020B0604020202020204" pitchFamily="34" charset="0"/>
              </a:rPr>
              <a:t>Chairman of Planned Giving</a:t>
            </a:r>
            <a:endParaRPr lang="en-US" sz="2800" dirty="0">
              <a:highlight>
                <a:srgbClr val="000080"/>
              </a:highlight>
              <a:latin typeface="Arial" panose="020B0604020202020204" pitchFamily="34" charset="0"/>
              <a:cs typeface="Arial" panose="020B0604020202020204" pitchFamily="34" charset="0"/>
            </a:endParaRPr>
          </a:p>
          <a:p>
            <a:endParaRPr lang="en-US" sz="2400" dirty="0">
              <a:highlight>
                <a:srgbClr val="000080"/>
              </a:highligh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2C2DDA5-F80C-432F-BB51-F0F7B43FE4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89661" y="3"/>
            <a:ext cx="3886981"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pic>
        <p:nvPicPr>
          <p:cNvPr id="7" name="Picture 6">
            <a:extLst>
              <a:ext uri="{FF2B5EF4-FFF2-40B4-BE49-F238E27FC236}">
                <a16:creationId xmlns:a16="http://schemas.microsoft.com/office/drawing/2014/main" id="{D6D14A6B-5670-4D75-BA06-4D5781C8EDC1}"/>
              </a:ext>
            </a:extLst>
          </p:cNvPr>
          <p:cNvPicPr>
            <a:picLocks noChangeAspect="1"/>
          </p:cNvPicPr>
          <p:nvPr/>
        </p:nvPicPr>
        <p:blipFill rotWithShape="1">
          <a:blip r:embed="rId4">
            <a:extLst>
              <a:ext uri="{28A0092B-C50C-407E-A947-70E740481C1C}">
                <a14:useLocalDpi xmlns:a14="http://schemas.microsoft.com/office/drawing/2010/main" val="0"/>
              </a:ext>
            </a:extLst>
          </a:blip>
          <a:srcRect r="3" b="11426"/>
          <a:stretch/>
        </p:blipFill>
        <p:spPr>
          <a:xfrm>
            <a:off x="5392940" y="3124784"/>
            <a:ext cx="3751061"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custDataLst>
      <p:tags r:id="rId1"/>
    </p:custDataLst>
    <p:extLst>
      <p:ext uri="{BB962C8B-B14F-4D97-AF65-F5344CB8AC3E}">
        <p14:creationId xmlns:p14="http://schemas.microsoft.com/office/powerpoint/2010/main" val="10581345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2468-343D-6AE0-EB8E-3277FDB84A4A}"/>
              </a:ext>
            </a:extLst>
          </p:cNvPr>
          <p:cNvSpPr>
            <a:spLocks noGrp="1"/>
          </p:cNvSpPr>
          <p:nvPr>
            <p:ph type="title"/>
          </p:nvPr>
        </p:nvSpPr>
        <p:spPr/>
        <p:txBody>
          <a:bodyPr/>
          <a:lstStyle/>
          <a:p>
            <a:pPr algn="ctr"/>
            <a:r>
              <a:rPr lang="en-US" dirty="0">
                <a:solidFill>
                  <a:schemeClr val="accent2"/>
                </a:solidFill>
                <a:latin typeface="Arial Black" panose="020B0A04020102020204" pitchFamily="34" charset="0"/>
              </a:rPr>
              <a:t>Planned Giving</a:t>
            </a:r>
          </a:p>
        </p:txBody>
      </p:sp>
      <p:sp>
        <p:nvSpPr>
          <p:cNvPr id="3" name="Content Placeholder 2">
            <a:extLst>
              <a:ext uri="{FF2B5EF4-FFF2-40B4-BE49-F238E27FC236}">
                <a16:creationId xmlns:a16="http://schemas.microsoft.com/office/drawing/2014/main" id="{9DB242BC-71F6-D368-4F45-F4444AF5E4C9}"/>
              </a:ext>
            </a:extLst>
          </p:cNvPr>
          <p:cNvSpPr>
            <a:spLocks noGrp="1"/>
          </p:cNvSpPr>
          <p:nvPr>
            <p:ph idx="1"/>
          </p:nvPr>
        </p:nvSpPr>
        <p:spPr/>
        <p:txBody>
          <a:bodyPr>
            <a:normAutofit fontScale="92500" lnSpcReduction="20000"/>
          </a:bodyPr>
          <a:lstStyle/>
          <a:p>
            <a:pPr marL="457200" marR="40005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a:t>
            </a:r>
            <a:r>
              <a:rPr lang="en-US"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IRA Required Minimum Distribution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donor may designate NAPEF to receive the RMD. The benefit to the donor is that the contribution is nontaxable. The donor contacts the financial institution that administers the IRA to arrange the distribution of the RMD to NAPEF.</a:t>
            </a:r>
            <a:endParaRPr lang="en-US" sz="1800"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a:t>
            </a:r>
            <a:r>
              <a:rPr lang="en-US" sz="1800" u="sng"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Wills/Trusts</a:t>
            </a:r>
            <a:r>
              <a:rPr lang="en-US" sz="1800" dirty="0">
                <a:effectLst/>
                <a:latin typeface="Calibri" panose="020F0502020204030204" pitchFamily="34" charset="0"/>
                <a:ea typeface="Calibri" panose="020F0502020204030204" pitchFamily="34" charset="0"/>
                <a:cs typeface="Times New Roman" panose="02020603050405020304" pitchFamily="18" charset="0"/>
              </a:rPr>
              <a:t>: Donors may contribute to NAPEF through a provision in their wills or trusts, or through amendments or codicils to those documents.</a:t>
            </a:r>
            <a:endParaRPr lang="en-US" sz="1800"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u="sng"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Investment Gifts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Individuals may donate securities to NAPEF. That provides a tax benefit to the donors. The donors would contact their investment advisor to arrange these actions.</a:t>
            </a:r>
            <a:endParaRPr lang="en-US" sz="1800"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a:t>
            </a:r>
            <a:r>
              <a:rPr lang="en-US" sz="1800" u="sng"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Designation of Beneficiary on Financial Accounts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Members may designate NAPEF to receive funds “Payable on Death” on financial accounts, such as checking or savings accounts.  Members would contact their financial institution to make the designation.</a:t>
            </a:r>
            <a:endParaRPr lang="en-US" sz="1800"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Life Insurance Proceeds</a:t>
            </a:r>
            <a:r>
              <a:rPr lang="en-US" sz="1800" dirty="0">
                <a:effectLst/>
                <a:latin typeface="Calibri" panose="020F0502020204030204" pitchFamily="34" charset="0"/>
                <a:ea typeface="Calibri" panose="020F0502020204030204" pitchFamily="34" charset="0"/>
                <a:cs typeface="Times New Roman" panose="02020603050405020304" pitchFamily="18" charset="0"/>
              </a:rPr>
              <a:t>: Members would contact their insurance agent to designate NAPEF as the beneficiary on an insurance policy.</a:t>
            </a:r>
            <a:endParaRPr lang="en-US" sz="1800"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3362311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BD2468-343D-6AE0-EB8E-3277FDB84A4A}"/>
              </a:ext>
            </a:extLst>
          </p:cNvPr>
          <p:cNvSpPr>
            <a:spLocks noGrp="1"/>
          </p:cNvSpPr>
          <p:nvPr>
            <p:ph type="title"/>
          </p:nvPr>
        </p:nvSpPr>
        <p:spPr>
          <a:xfrm>
            <a:off x="3922059" y="399426"/>
            <a:ext cx="4776107" cy="1450757"/>
          </a:xfrm>
        </p:spPr>
        <p:txBody>
          <a:bodyPr>
            <a:normAutofit/>
          </a:bodyPr>
          <a:lstStyle/>
          <a:p>
            <a:r>
              <a:rPr lang="en-US">
                <a:latin typeface="Arial Black" panose="020B0A04020102020204" pitchFamily="34" charset="0"/>
              </a:rPr>
              <a:t>Planned Giving</a:t>
            </a:r>
            <a:endParaRPr lang="en-US" dirty="0">
              <a:latin typeface="Arial Black" panose="020B0A04020102020204" pitchFamily="34" charset="0"/>
            </a:endParaRPr>
          </a:p>
        </p:txBody>
      </p:sp>
      <p:pic>
        <p:nvPicPr>
          <p:cNvPr id="5" name="Picture 4" descr="Pen placed on top of a signature line">
            <a:extLst>
              <a:ext uri="{FF2B5EF4-FFF2-40B4-BE49-F238E27FC236}">
                <a16:creationId xmlns:a16="http://schemas.microsoft.com/office/drawing/2014/main" id="{9F190E04-B833-6AAF-9A53-9160A5AD7DC7}"/>
              </a:ext>
            </a:extLst>
          </p:cNvPr>
          <p:cNvPicPr>
            <a:picLocks noChangeAspect="1"/>
          </p:cNvPicPr>
          <p:nvPr/>
        </p:nvPicPr>
        <p:blipFill rotWithShape="1">
          <a:blip r:embed="rId2"/>
          <a:srcRect l="57988" r="8097" b="1"/>
          <a:stretch/>
        </p:blipFill>
        <p:spPr>
          <a:xfrm>
            <a:off x="20" y="-12128"/>
            <a:ext cx="3490702"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DB242BC-71F6-D368-4F45-F4444AF5E4C9}"/>
              </a:ext>
            </a:extLst>
          </p:cNvPr>
          <p:cNvSpPr>
            <a:spLocks noGrp="1"/>
          </p:cNvSpPr>
          <p:nvPr>
            <p:ph idx="1"/>
          </p:nvPr>
        </p:nvSpPr>
        <p:spPr>
          <a:xfrm>
            <a:off x="3657600" y="2198913"/>
            <a:ext cx="5257800" cy="4659085"/>
          </a:xfrm>
        </p:spPr>
        <p:txBody>
          <a:bodyPr>
            <a:normAutofit/>
          </a:bodyPr>
          <a:lstStyle/>
          <a:p>
            <a:pPr marL="457200" marR="40005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1. </a:t>
            </a:r>
            <a:r>
              <a:rPr lang="en-US" u="sng" dirty="0">
                <a:effectLst/>
                <a:latin typeface="Calibri" panose="020F0502020204030204" pitchFamily="34" charset="0"/>
                <a:ea typeface="Calibri" panose="020F0502020204030204" pitchFamily="34" charset="0"/>
                <a:cs typeface="Times New Roman" panose="02020603050405020304" pitchFamily="18" charset="0"/>
              </a:rPr>
              <a:t>IRA Required Minimum Distribution</a:t>
            </a:r>
            <a:r>
              <a:rPr lang="en-US" dirty="0">
                <a:effectLst/>
                <a:latin typeface="Calibri" panose="020F0502020204030204" pitchFamily="34" charset="0"/>
                <a:ea typeface="Calibri" panose="020F0502020204030204" pitchFamily="34" charset="0"/>
                <a:cs typeface="Times New Roman" panose="02020603050405020304" pitchFamily="18" charset="0"/>
              </a:rPr>
              <a:t>: Designate the RMD to NAPEF.</a:t>
            </a:r>
            <a:endParaRPr lang="en-US"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2. </a:t>
            </a:r>
            <a:r>
              <a:rPr lang="en-US" u="sng" dirty="0">
                <a:effectLst/>
                <a:latin typeface="Calibri" panose="020F0502020204030204" pitchFamily="34" charset="0"/>
                <a:ea typeface="Calibri" panose="020F0502020204030204" pitchFamily="34" charset="0"/>
                <a:cs typeface="Times New Roman" panose="02020603050405020304" pitchFamily="18" charset="0"/>
              </a:rPr>
              <a:t>Wills/Trusts</a:t>
            </a:r>
            <a:r>
              <a:rPr lang="en-US" dirty="0">
                <a:effectLst/>
                <a:latin typeface="Calibri" panose="020F0502020204030204" pitchFamily="34" charset="0"/>
                <a:ea typeface="Calibri" panose="020F0502020204030204" pitchFamily="34" charset="0"/>
                <a:cs typeface="Times New Roman" panose="02020603050405020304" pitchFamily="18" charset="0"/>
              </a:rPr>
              <a:t>: Contribute to NAPEF through a wills or trusts </a:t>
            </a:r>
            <a:endParaRPr lang="en-US"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3</a:t>
            </a:r>
            <a:r>
              <a:rPr lang="en-US" u="sng" dirty="0">
                <a:effectLst/>
                <a:latin typeface="Calibri" panose="020F0502020204030204" pitchFamily="34" charset="0"/>
                <a:ea typeface="Calibri" panose="020F0502020204030204" pitchFamily="34" charset="0"/>
                <a:cs typeface="Times New Roman" panose="02020603050405020304" pitchFamily="18" charset="0"/>
              </a:rPr>
              <a:t>. Investment Gifts</a:t>
            </a:r>
            <a:r>
              <a:rPr lang="en-US" dirty="0">
                <a:effectLst/>
                <a:latin typeface="Calibri" panose="020F0502020204030204" pitchFamily="34" charset="0"/>
                <a:ea typeface="Calibri" panose="020F0502020204030204" pitchFamily="34" charset="0"/>
                <a:cs typeface="Times New Roman" panose="02020603050405020304" pitchFamily="18" charset="0"/>
              </a:rPr>
              <a:t>: Donate securities to NAPEF.  </a:t>
            </a:r>
            <a:endParaRPr lang="en-US"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4. </a:t>
            </a:r>
            <a:r>
              <a:rPr lang="en-US" u="sng" dirty="0">
                <a:effectLst/>
                <a:latin typeface="Calibri" panose="020F0502020204030204" pitchFamily="34" charset="0"/>
                <a:ea typeface="Calibri" panose="020F0502020204030204" pitchFamily="34" charset="0"/>
                <a:cs typeface="Times New Roman" panose="02020603050405020304" pitchFamily="18" charset="0"/>
              </a:rPr>
              <a:t>Designation of Beneficiary on Financial Accounts</a:t>
            </a:r>
            <a:r>
              <a:rPr lang="en-US" dirty="0">
                <a:effectLst/>
                <a:latin typeface="Calibri" panose="020F0502020204030204" pitchFamily="34" charset="0"/>
                <a:ea typeface="Calibri" panose="020F0502020204030204" pitchFamily="34" charset="0"/>
                <a:cs typeface="Times New Roman" panose="02020603050405020304" pitchFamily="18" charset="0"/>
              </a:rPr>
              <a:t>:   Designate NAPEF to receive funds “Payable on Death”  </a:t>
            </a:r>
            <a:endParaRPr lang="en-US"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5</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Life</a:t>
            </a:r>
            <a:r>
              <a:rPr lang="en-US" u="sng" dirty="0">
                <a:effectLst/>
                <a:latin typeface="Calibri" panose="020F0502020204030204" pitchFamily="34" charset="0"/>
                <a:ea typeface="Calibri" panose="020F0502020204030204" pitchFamily="34" charset="0"/>
                <a:cs typeface="Times New Roman" panose="02020603050405020304" pitchFamily="18" charset="0"/>
              </a:rPr>
              <a:t> Insurance Proceeds</a:t>
            </a:r>
            <a:r>
              <a:rPr lang="en-US" dirty="0">
                <a:effectLst/>
                <a:latin typeface="Calibri" panose="020F0502020204030204" pitchFamily="34" charset="0"/>
                <a:ea typeface="Calibri" panose="020F0502020204030204" pitchFamily="34" charset="0"/>
                <a:cs typeface="Times New Roman" panose="02020603050405020304" pitchFamily="18" charset="0"/>
              </a:rPr>
              <a:t>:  Designate NAPEF as  beneficiary  </a:t>
            </a:r>
            <a:endParaRPr lang="en-US" dirty="0">
              <a:effectLst/>
              <a:latin typeface="Times New Roman" panose="02020603050405020304" pitchFamily="18" charset="0"/>
              <a:ea typeface="Calibri" panose="020F0502020204030204" pitchFamily="34" charset="0"/>
            </a:endParaRPr>
          </a:p>
          <a:p>
            <a:pPr marL="457200" marR="40005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endParaRPr lang="en-US" sz="1600" dirty="0"/>
          </a:p>
        </p:txBody>
      </p:sp>
    </p:spTree>
    <p:extLst>
      <p:ext uri="{BB962C8B-B14F-4D97-AF65-F5344CB8AC3E}">
        <p14:creationId xmlns:p14="http://schemas.microsoft.com/office/powerpoint/2010/main" val="2700899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2928" y="2590800"/>
            <a:ext cx="3657599" cy="2852056"/>
          </a:xfrm>
        </p:spPr>
        <p:txBody>
          <a:bodyPr anchor="ctr">
            <a:normAutofit fontScale="25000" lnSpcReduction="20000"/>
          </a:bodyPr>
          <a:lstStyle/>
          <a:p>
            <a:pPr algn="l" fontAlgn="base">
              <a:buFont typeface="Arial" panose="020B0604020202020204" pitchFamily="34" charset="0"/>
              <a:buChar char="•"/>
            </a:pPr>
            <a:endParaRPr lang="en-US" sz="2400" b="0" i="0" dirty="0">
              <a:solidFill>
                <a:srgbClr val="4D4D4D"/>
              </a:solidFill>
              <a:effectLst/>
              <a:latin typeface="constantia" panose="02030602050306030303" pitchFamily="18" charset="0"/>
            </a:endParaRPr>
          </a:p>
          <a:p>
            <a:pPr algn="l" fontAlgn="base">
              <a:buFont typeface="Arial" panose="020B0604020202020204" pitchFamily="34" charset="0"/>
              <a:buChar char="•"/>
            </a:pPr>
            <a:endParaRPr lang="en-US" sz="2400" dirty="0">
              <a:solidFill>
                <a:srgbClr val="4D4D4D"/>
              </a:solidFill>
              <a:latin typeface="constantia" panose="02030602050306030303" pitchFamily="18" charset="0"/>
            </a:endParaRPr>
          </a:p>
          <a:p>
            <a:pPr algn="l" fontAlgn="base">
              <a:buFont typeface="Arial" panose="020B0604020202020204" pitchFamily="34" charset="0"/>
              <a:buChar char="•"/>
            </a:pPr>
            <a:endParaRPr lang="en-US" sz="2400" b="0" i="0" dirty="0">
              <a:solidFill>
                <a:srgbClr val="4D4D4D"/>
              </a:solidFill>
              <a:effectLst/>
              <a:latin typeface="constantia" panose="02030602050306030303" pitchFamily="18" charset="0"/>
            </a:endParaRPr>
          </a:p>
          <a:p>
            <a:pPr algn="l" fontAlgn="base">
              <a:buFont typeface="Arial" panose="020B0604020202020204" pitchFamily="34" charset="0"/>
              <a:buChar char="•"/>
            </a:pPr>
            <a:endParaRPr lang="en-US" sz="2400" dirty="0">
              <a:solidFill>
                <a:srgbClr val="4D4D4D"/>
              </a:solidFill>
              <a:latin typeface="constantia" panose="02030602050306030303" pitchFamily="18" charset="0"/>
            </a:endParaRPr>
          </a:p>
          <a:p>
            <a:pPr algn="l" fontAlgn="base">
              <a:buFont typeface="Arial" panose="020B0604020202020204" pitchFamily="34" charset="0"/>
              <a:buChar char="•"/>
            </a:pPr>
            <a:endParaRPr lang="en-US" sz="2400" b="0" i="0" dirty="0">
              <a:solidFill>
                <a:srgbClr val="4D4D4D"/>
              </a:solidFill>
              <a:effectLst/>
              <a:latin typeface="constantia" panose="02030602050306030303" pitchFamily="18" charset="0"/>
            </a:endParaRPr>
          </a:p>
          <a:p>
            <a:pPr algn="l" fontAlgn="base">
              <a:buFont typeface="Arial" panose="020B0604020202020204" pitchFamily="34" charset="0"/>
              <a:buChar char="•"/>
            </a:pPr>
            <a:endParaRPr lang="en-US" sz="2400" dirty="0">
              <a:solidFill>
                <a:srgbClr val="4D4D4D"/>
              </a:solidFill>
              <a:latin typeface="constantia" panose="02030602050306030303" pitchFamily="18" charset="0"/>
            </a:endParaRPr>
          </a:p>
          <a:p>
            <a:pPr marL="0" indent="0" algn="l" fontAlgn="base">
              <a:lnSpc>
                <a:spcPct val="120000"/>
              </a:lnSpc>
              <a:buNone/>
            </a:pPr>
            <a:r>
              <a:rPr lang="en-US" sz="9600" b="1" i="0" dirty="0">
                <a:solidFill>
                  <a:schemeClr val="tx1"/>
                </a:solidFill>
                <a:effectLst/>
                <a:latin typeface="constantia" panose="02030602050306030303" pitchFamily="18" charset="0"/>
              </a:rPr>
              <a:t>San Antonio, Texas Parliamentary Institute $2,000</a:t>
            </a:r>
          </a:p>
          <a:p>
            <a:pPr marL="0" indent="0" algn="l" fontAlgn="base">
              <a:lnSpc>
                <a:spcPct val="120000"/>
              </a:lnSpc>
              <a:buNone/>
            </a:pPr>
            <a:r>
              <a:rPr lang="en-US" sz="9600" b="1" dirty="0">
                <a:solidFill>
                  <a:schemeClr val="tx1"/>
                </a:solidFill>
                <a:latin typeface="Arial" panose="020B0604020202020204" pitchFamily="34" charset="0"/>
              </a:rPr>
              <a:t>Jack and Jill of America, Orlando Chapter</a:t>
            </a:r>
          </a:p>
          <a:p>
            <a:pPr marL="0" indent="0" algn="l" fontAlgn="base">
              <a:lnSpc>
                <a:spcPct val="120000"/>
              </a:lnSpc>
              <a:buNone/>
            </a:pPr>
            <a:r>
              <a:rPr lang="en-US" sz="9600" b="1" dirty="0">
                <a:solidFill>
                  <a:schemeClr val="tx1"/>
                </a:solidFill>
                <a:latin typeface="Arial" panose="020B0604020202020204" pitchFamily="34" charset="0"/>
              </a:rPr>
              <a:t>$1990</a:t>
            </a:r>
            <a:endParaRPr lang="en-US" sz="9600" b="1" i="0" dirty="0">
              <a:solidFill>
                <a:schemeClr val="tx1"/>
              </a:solidFill>
              <a:effectLst/>
              <a:latin typeface="Arial" panose="020B0604020202020204" pitchFamily="34" charset="0"/>
            </a:endParaRPr>
          </a:p>
          <a:p>
            <a:pPr marL="0" indent="0">
              <a:lnSpc>
                <a:spcPct val="120000"/>
              </a:lnSpc>
              <a:buNone/>
            </a:pPr>
            <a:br>
              <a:rPr lang="en-US" sz="9600" b="1" i="0" dirty="0">
                <a:solidFill>
                  <a:schemeClr val="tx1"/>
                </a:solidFill>
                <a:effectLst/>
                <a:latin typeface="Arial" panose="020B0604020202020204" pitchFamily="34" charset="0"/>
              </a:rPr>
            </a:br>
            <a:r>
              <a:rPr lang="en-US" sz="9600" b="1" dirty="0">
                <a:solidFill>
                  <a:schemeClr val="tx1"/>
                </a:solidFill>
                <a:latin typeface="Arial" panose="020B0604020202020204" pitchFamily="34" charset="0"/>
              </a:rPr>
              <a:t>Developed new grant application and rubric</a:t>
            </a:r>
            <a:endParaRPr lang="en-US" sz="9600" b="1" dirty="0">
              <a:solidFill>
                <a:schemeClr val="tx1"/>
              </a:solidFill>
            </a:endParaRPr>
          </a:p>
          <a:p>
            <a:pPr>
              <a:buFont typeface="Wingdings" panose="05000000000000000000" pitchFamily="2" charset="2"/>
              <a:buChar char="Ø"/>
            </a:pPr>
            <a:endParaRPr lang="en-US" sz="1700" dirty="0"/>
          </a:p>
          <a:p>
            <a:pPr>
              <a:buFont typeface="Wingdings" panose="05000000000000000000" pitchFamily="2" charset="2"/>
              <a:buChar char="Ø"/>
            </a:pPr>
            <a:endParaRPr lang="en-US" sz="2800" dirty="0"/>
          </a:p>
          <a:p>
            <a:pPr marL="0" indent="0">
              <a:buNone/>
            </a:pPr>
            <a:endParaRPr lang="en-US" sz="1700" dirty="0"/>
          </a:p>
          <a:p>
            <a:pPr marL="0" indent="0">
              <a:buNone/>
            </a:pPr>
            <a:endParaRPr lang="en-US" sz="1700" dirty="0"/>
          </a:p>
          <a:p>
            <a:pPr>
              <a:buFont typeface="Wingdings" panose="05000000000000000000" pitchFamily="2" charset="2"/>
              <a:buChar char="Ø"/>
            </a:pPr>
            <a:endParaRPr lang="en-US" sz="1700" dirty="0"/>
          </a:p>
          <a:p>
            <a:pPr marL="0" indent="0">
              <a:buNone/>
            </a:pPr>
            <a:endParaRPr lang="en-US" sz="1700" dirty="0"/>
          </a:p>
          <a:p>
            <a:pPr>
              <a:buFont typeface="Wingdings" panose="05000000000000000000" pitchFamily="2" charset="2"/>
              <a:buChar char="Ø"/>
            </a:pPr>
            <a:endParaRPr lang="en-US" sz="1700" dirty="0"/>
          </a:p>
          <a:p>
            <a:pPr marL="36576" indent="0">
              <a:buNone/>
            </a:pPr>
            <a:endParaRPr lang="en-US" sz="1700" dirty="0"/>
          </a:p>
          <a:p>
            <a:pPr marL="0" indent="0">
              <a:buNone/>
            </a:pPr>
            <a:endParaRPr lang="en-US" sz="1700" dirty="0"/>
          </a:p>
        </p:txBody>
      </p:sp>
      <p:pic>
        <p:nvPicPr>
          <p:cNvPr id="8" name="Content Placeholder 6" descr="A person wearing a suit and tie&#10;&#10;Description automatically generated">
            <a:extLst>
              <a:ext uri="{FF2B5EF4-FFF2-40B4-BE49-F238E27FC236}">
                <a16:creationId xmlns:a16="http://schemas.microsoft.com/office/drawing/2014/main" id="{60035695-3676-4748-9BF4-697AD8939B7F}"/>
              </a:ext>
            </a:extLst>
          </p:cNvPr>
          <p:cNvPicPr>
            <a:picLocks noChangeAspect="1"/>
          </p:cNvPicPr>
          <p:nvPr/>
        </p:nvPicPr>
        <p:blipFill rotWithShape="1">
          <a:blip r:embed="rId3">
            <a:extLst>
              <a:ext uri="{28A0092B-C50C-407E-A947-70E740481C1C}">
                <a14:useLocalDpi xmlns:a14="http://schemas.microsoft.com/office/drawing/2010/main" val="0"/>
              </a:ext>
            </a:extLst>
          </a:blip>
          <a:srcRect t="5153" r="-2" b="35651"/>
          <a:stretch/>
        </p:blipFill>
        <p:spPr>
          <a:xfrm>
            <a:off x="387372" y="461037"/>
            <a:ext cx="3657600" cy="475851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extBox 3">
            <a:extLst>
              <a:ext uri="{FF2B5EF4-FFF2-40B4-BE49-F238E27FC236}">
                <a16:creationId xmlns:a16="http://schemas.microsoft.com/office/drawing/2014/main" id="{A7D9EC49-3F6F-4798-83FC-B0677B58A0D7}"/>
              </a:ext>
            </a:extLst>
          </p:cNvPr>
          <p:cNvSpPr txBox="1"/>
          <p:nvPr/>
        </p:nvSpPr>
        <p:spPr>
          <a:xfrm>
            <a:off x="4288536" y="461037"/>
            <a:ext cx="4351991" cy="1077218"/>
          </a:xfrm>
          <a:prstGeom prst="rect">
            <a:avLst/>
          </a:prstGeom>
          <a:noFill/>
        </p:spPr>
        <p:txBody>
          <a:bodyPr wrap="square" rtlCol="0">
            <a:spAutoFit/>
          </a:bodyPr>
          <a:lstStyle/>
          <a:p>
            <a:r>
              <a:rPr lang="en-US" sz="3200" b="1" dirty="0">
                <a:highlight>
                  <a:srgbClr val="000080"/>
                </a:highlight>
                <a:latin typeface="Arial" panose="020B0604020202020204" pitchFamily="34" charset="0"/>
                <a:cs typeface="Arial" panose="020B0604020202020204" pitchFamily="34" charset="0"/>
              </a:rPr>
              <a:t>Carl Silverman, Chair</a:t>
            </a:r>
          </a:p>
          <a:p>
            <a:r>
              <a:rPr lang="en-US" sz="3200" b="1" dirty="0">
                <a:highlight>
                  <a:srgbClr val="000080"/>
                </a:highlight>
                <a:latin typeface="Arial" panose="020B0604020202020204" pitchFamily="34" charset="0"/>
                <a:cs typeface="Arial" panose="020B0604020202020204" pitchFamily="34" charset="0"/>
              </a:rPr>
              <a:t>Grants Committee</a:t>
            </a:r>
          </a:p>
        </p:txBody>
      </p:sp>
    </p:spTree>
    <p:custDataLst>
      <p:tags r:id="rId1"/>
    </p:custDataLst>
    <p:extLst>
      <p:ext uri="{BB962C8B-B14F-4D97-AF65-F5344CB8AC3E}">
        <p14:creationId xmlns:p14="http://schemas.microsoft.com/office/powerpoint/2010/main" val="639763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C26D61F-0B2E-4132-B9AE-FEA853D113ED}"/>
              </a:ext>
            </a:extLst>
          </p:cNvPr>
          <p:cNvSpPr>
            <a:spLocks noGrp="1"/>
          </p:cNvSpPr>
          <p:nvPr>
            <p:ph idx="1"/>
          </p:nvPr>
        </p:nvSpPr>
        <p:spPr>
          <a:xfrm>
            <a:off x="152400" y="304800"/>
            <a:ext cx="5105400" cy="2286000"/>
          </a:xfrm>
        </p:spPr>
        <p:txBody>
          <a:bodyPr vert="horz" lIns="91440" tIns="45720" rIns="91440" bIns="45720" rtlCol="0">
            <a:normAutofit/>
          </a:bodyPr>
          <a:lstStyle/>
          <a:p>
            <a:pPr marL="0" indent="0" algn="ctr" defTabSz="914400">
              <a:spcBef>
                <a:spcPts val="1000"/>
              </a:spcBef>
              <a:spcAft>
                <a:spcPts val="600"/>
              </a:spcAft>
              <a:buNone/>
            </a:pPr>
            <a:r>
              <a:rPr lang="en-US" sz="2800" dirty="0">
                <a:solidFill>
                  <a:srgbClr val="FFFFFF"/>
                </a:solidFill>
                <a:highlight>
                  <a:srgbClr val="000080"/>
                </a:highlight>
                <a:latin typeface="Arial Black" panose="020B0A04020102020204" pitchFamily="34" charset="0"/>
              </a:rPr>
              <a:t>Webmaster Ramona Hill</a:t>
            </a:r>
          </a:p>
          <a:p>
            <a:pPr marL="0" indent="0" defTabSz="914400">
              <a:spcBef>
                <a:spcPts val="1000"/>
              </a:spcBef>
              <a:spcAft>
                <a:spcPts val="600"/>
              </a:spcAft>
              <a:buNone/>
            </a:pPr>
            <a:r>
              <a:rPr lang="en-US" sz="2800" dirty="0">
                <a:solidFill>
                  <a:srgbClr val="FFFFFF"/>
                </a:solidFill>
                <a:highlight>
                  <a:srgbClr val="000080"/>
                </a:highlight>
                <a:latin typeface="Arial Black" panose="020B0A04020102020204" pitchFamily="34" charset="0"/>
              </a:rPr>
              <a:t>Website:   </a:t>
            </a:r>
            <a:r>
              <a:rPr lang="en-US" sz="2800" dirty="0">
                <a:solidFill>
                  <a:srgbClr val="FFFFFF"/>
                </a:solidFill>
                <a:highlight>
                  <a:srgbClr val="000080"/>
                </a:highlight>
                <a:latin typeface="Arial Black" panose="020B0A04020102020204" pitchFamily="34" charset="0"/>
                <a:hlinkClick r:id="rId3"/>
              </a:rPr>
              <a:t>www.napef.org</a:t>
            </a:r>
            <a:endParaRPr lang="en-US" sz="2800" dirty="0">
              <a:solidFill>
                <a:srgbClr val="FFFFFF"/>
              </a:solidFill>
              <a:highlight>
                <a:srgbClr val="000080"/>
              </a:highlight>
              <a:latin typeface="Arial Black" panose="020B0A04020102020204" pitchFamily="34" charset="0"/>
            </a:endParaRPr>
          </a:p>
          <a:p>
            <a:pPr marL="0" indent="0" defTabSz="914400">
              <a:spcBef>
                <a:spcPts val="1000"/>
              </a:spcBef>
              <a:spcAft>
                <a:spcPts val="600"/>
              </a:spcAft>
              <a:buNone/>
            </a:pPr>
            <a:r>
              <a:rPr lang="en-US" sz="2800" dirty="0">
                <a:solidFill>
                  <a:srgbClr val="FFFFFF"/>
                </a:solidFill>
                <a:highlight>
                  <a:srgbClr val="000080"/>
                </a:highlight>
                <a:latin typeface="Arial Black" panose="020B0A04020102020204" pitchFamily="34" charset="0"/>
              </a:rPr>
              <a:t>E-Blast</a:t>
            </a:r>
          </a:p>
          <a:p>
            <a:pPr marL="0" indent="0" defTabSz="914400">
              <a:spcBef>
                <a:spcPts val="1000"/>
              </a:spcBef>
              <a:spcAft>
                <a:spcPts val="600"/>
              </a:spcAft>
              <a:buNone/>
            </a:pPr>
            <a:endParaRPr lang="en-US" sz="1700" dirty="0">
              <a:solidFill>
                <a:srgbClr val="FFFFFF"/>
              </a:solidFill>
            </a:endParaRPr>
          </a:p>
          <a:p>
            <a:pPr marL="0" indent="0" defTabSz="914400">
              <a:spcBef>
                <a:spcPts val="1000"/>
              </a:spcBef>
              <a:spcAft>
                <a:spcPts val="600"/>
              </a:spcAft>
              <a:buNone/>
            </a:pPr>
            <a:endParaRPr lang="en-US" sz="1700" dirty="0">
              <a:solidFill>
                <a:srgbClr val="FFFFFF"/>
              </a:solidFill>
            </a:endParaRPr>
          </a:p>
        </p:txBody>
      </p:sp>
      <p:pic>
        <p:nvPicPr>
          <p:cNvPr id="8" name="Content Placeholder 1">
            <a:extLst>
              <a:ext uri="{FF2B5EF4-FFF2-40B4-BE49-F238E27FC236}">
                <a16:creationId xmlns:a16="http://schemas.microsoft.com/office/drawing/2014/main" id="{EA97BB62-45C9-4FFE-84AC-62D719648952}"/>
              </a:ext>
            </a:extLst>
          </p:cNvPr>
          <p:cNvPicPr>
            <a:picLocks noChangeAspect="1"/>
          </p:cNvPicPr>
          <p:nvPr/>
        </p:nvPicPr>
        <p:blipFill>
          <a:blip r:embed="rId4" cstate="print">
            <a:extLst>
              <a:ext uri="{28A0092B-C50C-407E-A947-70E740481C1C}">
                <a14:useLocalDpi xmlns:a14="http://schemas.microsoft.com/office/drawing/2010/main" val="0"/>
              </a:ext>
            </a:extLst>
          </a:blip>
          <a:srcRect l="4167" r="4167"/>
          <a:stretch/>
        </p:blipFill>
        <p:spPr>
          <a:xfrm>
            <a:off x="6248400" y="990600"/>
            <a:ext cx="1694604" cy="259869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Picture 3">
            <a:extLst>
              <a:ext uri="{FF2B5EF4-FFF2-40B4-BE49-F238E27FC236}">
                <a16:creationId xmlns:a16="http://schemas.microsoft.com/office/drawing/2014/main" id="{E26ED232-1288-EEED-91D4-7D8424C461C5}"/>
              </a:ext>
            </a:extLst>
          </p:cNvPr>
          <p:cNvPicPr>
            <a:picLocks noChangeAspect="1"/>
          </p:cNvPicPr>
          <p:nvPr/>
        </p:nvPicPr>
        <p:blipFill>
          <a:blip r:embed="rId5"/>
          <a:stretch>
            <a:fillRect/>
          </a:stretch>
        </p:blipFill>
        <p:spPr>
          <a:xfrm>
            <a:off x="533400" y="2743200"/>
            <a:ext cx="5532688" cy="3282564"/>
          </a:xfrm>
          <a:prstGeom prst="rect">
            <a:avLst/>
          </a:prstGeom>
        </p:spPr>
      </p:pic>
    </p:spTree>
    <p:custDataLst>
      <p:tags r:id="rId1"/>
    </p:custDataLst>
    <p:extLst>
      <p:ext uri="{BB962C8B-B14F-4D97-AF65-F5344CB8AC3E}">
        <p14:creationId xmlns:p14="http://schemas.microsoft.com/office/powerpoint/2010/main" val="1724620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E2BE2-4D3B-5C3B-6331-BEEAF2C55905}"/>
              </a:ext>
            </a:extLst>
          </p:cNvPr>
          <p:cNvSpPr>
            <a:spLocks noGrp="1"/>
          </p:cNvSpPr>
          <p:nvPr>
            <p:ph type="title"/>
          </p:nvPr>
        </p:nvSpPr>
        <p:spPr/>
        <p:txBody>
          <a:bodyPr/>
          <a:lstStyle/>
          <a:p>
            <a:r>
              <a:rPr lang="en-US" dirty="0"/>
              <a:t>NAPEF Created by Resolution to Assembly in 1983.</a:t>
            </a:r>
          </a:p>
        </p:txBody>
      </p:sp>
      <p:sp>
        <p:nvSpPr>
          <p:cNvPr id="3" name="Content Placeholder 2">
            <a:extLst>
              <a:ext uri="{FF2B5EF4-FFF2-40B4-BE49-F238E27FC236}">
                <a16:creationId xmlns:a16="http://schemas.microsoft.com/office/drawing/2014/main" id="{73EA61AA-2ABA-A131-4D3E-8E8EC299FE2E}"/>
              </a:ext>
            </a:extLst>
          </p:cNvPr>
          <p:cNvSpPr>
            <a:spLocks noGrp="1"/>
          </p:cNvSpPr>
          <p:nvPr>
            <p:ph idx="1"/>
          </p:nvPr>
        </p:nvSpPr>
        <p:spPr/>
        <p:txBody>
          <a:bodyPr>
            <a:normAutofit lnSpcReduction="10000"/>
          </a:bodyPr>
          <a:lstStyle/>
          <a:p>
            <a:pPr algn="l"/>
            <a:r>
              <a:rPr lang="en-US" sz="2800" b="0" dirty="0">
                <a:solidFill>
                  <a:schemeClr val="tx1"/>
                </a:solidFill>
                <a:effectLst/>
                <a:latin typeface="Arial" panose="020B0604020202020204" pitchFamily="34" charset="0"/>
              </a:rPr>
              <a:t>NAPEF was created in 1983 by action of </a:t>
            </a:r>
            <a:r>
              <a:rPr lang="en-US" sz="2800" b="0">
                <a:solidFill>
                  <a:schemeClr val="tx1"/>
                </a:solidFill>
                <a:effectLst/>
                <a:latin typeface="Arial" panose="020B0604020202020204" pitchFamily="34" charset="0"/>
              </a:rPr>
              <a:t>the Biennial </a:t>
            </a:r>
            <a:r>
              <a:rPr lang="en-US" sz="2800" dirty="0">
                <a:solidFill>
                  <a:schemeClr val="tx1"/>
                </a:solidFill>
                <a:latin typeface="Arial" panose="020B0604020202020204" pitchFamily="34" charset="0"/>
              </a:rPr>
              <a:t>C</a:t>
            </a:r>
            <a:r>
              <a:rPr lang="en-US" sz="2800" b="0">
                <a:solidFill>
                  <a:schemeClr val="tx1"/>
                </a:solidFill>
                <a:effectLst/>
                <a:latin typeface="Arial" panose="020B0604020202020204" pitchFamily="34" charset="0"/>
              </a:rPr>
              <a:t>onvention </a:t>
            </a:r>
            <a:r>
              <a:rPr lang="en-US" sz="2800" b="0" dirty="0">
                <a:solidFill>
                  <a:schemeClr val="tx1"/>
                </a:solidFill>
                <a:effectLst/>
                <a:latin typeface="Arial" panose="020B0604020202020204" pitchFamily="34" charset="0"/>
              </a:rPr>
              <a:t>of the National Association of Parliamentarians to provide assistance to NAP in developing, promoting, and providing parliamentary procedure educational content, material, scholarships and program.</a:t>
            </a:r>
          </a:p>
          <a:p>
            <a:pPr algn="l"/>
            <a:r>
              <a:rPr lang="en-US" sz="2800" dirty="0">
                <a:solidFill>
                  <a:schemeClr val="tx1"/>
                </a:solidFill>
                <a:latin typeface="Arial" panose="020B0604020202020204" pitchFamily="34" charset="0"/>
              </a:rPr>
              <a:t>Since then, NAPEF has donated nearly $800,000 to NAP.</a:t>
            </a:r>
            <a:endParaRPr lang="en-US" sz="2800" b="0" dirty="0">
              <a:solidFill>
                <a:schemeClr val="tx1"/>
              </a:solidFill>
              <a:effectLst/>
              <a:latin typeface="Arial" panose="020B0604020202020204" pitchFamily="34" charset="0"/>
            </a:endParaRPr>
          </a:p>
          <a:p>
            <a:pPr algn="l"/>
            <a:r>
              <a:rPr lang="en-US" b="0" dirty="0">
                <a:solidFill>
                  <a:srgbClr val="000000"/>
                </a:solidFill>
                <a:effectLst/>
                <a:latin typeface="Arial" panose="020B0604020202020204" pitchFamily="34" charset="0"/>
              </a:rPr>
              <a:t> </a:t>
            </a:r>
          </a:p>
          <a:p>
            <a:endParaRPr lang="en-US" dirty="0"/>
          </a:p>
        </p:txBody>
      </p:sp>
    </p:spTree>
    <p:extLst>
      <p:ext uri="{BB962C8B-B14F-4D97-AF65-F5344CB8AC3E}">
        <p14:creationId xmlns:p14="http://schemas.microsoft.com/office/powerpoint/2010/main" val="964791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3200400"/>
            <a:ext cx="4800600" cy="1295400"/>
          </a:xfrm>
        </p:spPr>
        <p:txBody>
          <a:bodyPr anchor="ctr">
            <a:normAutofit fontScale="25000" lnSpcReduction="20000"/>
          </a:bodyPr>
          <a:lstStyle/>
          <a:p>
            <a:pPr marL="0" indent="0">
              <a:buNone/>
            </a:pPr>
            <a:endParaRPr lang="en-US" sz="1700" dirty="0"/>
          </a:p>
          <a:p>
            <a:pPr>
              <a:buFont typeface="Wingdings" panose="05000000000000000000" pitchFamily="2" charset="2"/>
              <a:buChar char="Ø"/>
            </a:pPr>
            <a:endParaRPr lang="en-US" sz="1700" dirty="0"/>
          </a:p>
          <a:p>
            <a:pPr>
              <a:buFont typeface="Wingdings" panose="05000000000000000000" pitchFamily="2" charset="2"/>
              <a:buChar char="Ø"/>
            </a:pPr>
            <a:endParaRPr lang="en-US" sz="2800" dirty="0"/>
          </a:p>
          <a:p>
            <a:r>
              <a:rPr lang="en-US" sz="11200" dirty="0">
                <a:latin typeface="Arial Rounded MT Bold" panose="020F0704030504030204" pitchFamily="34" charset="0"/>
                <a:cs typeface="Arial" panose="020B0604020202020204" pitchFamily="34" charset="0"/>
              </a:rPr>
              <a:t>Virtual Online Auction</a:t>
            </a:r>
          </a:p>
          <a:p>
            <a:pPr marL="0" indent="0">
              <a:buNone/>
            </a:pPr>
            <a:endParaRPr lang="en-US" sz="11200" dirty="0">
              <a:latin typeface="Arial Rounded MT Bold" panose="020F0704030504030204" pitchFamily="34" charset="0"/>
              <a:cs typeface="Arial" panose="020B0604020202020204" pitchFamily="34" charset="0"/>
            </a:endParaRPr>
          </a:p>
          <a:p>
            <a:r>
              <a:rPr lang="en-US" sz="11200" dirty="0">
                <a:latin typeface="Arial Rounded MT Bold" panose="020F0704030504030204" pitchFamily="34" charset="0"/>
                <a:cs typeface="Arial" panose="020B0604020202020204" pitchFamily="34" charset="0"/>
              </a:rPr>
              <a:t>Contributor Recognition</a:t>
            </a:r>
          </a:p>
          <a:p>
            <a:endParaRPr lang="en-US" sz="11200" dirty="0">
              <a:latin typeface="Arial Rounded MT Bold" panose="020F0704030504030204" pitchFamily="34" charset="0"/>
              <a:cs typeface="Arial" panose="020B0604020202020204" pitchFamily="34" charset="0"/>
            </a:endParaRPr>
          </a:p>
          <a:p>
            <a:r>
              <a:rPr lang="en-US" sz="11200" dirty="0">
                <a:latin typeface="Arial Rounded MT Bold" panose="020F0704030504030204" pitchFamily="34" charset="0"/>
                <a:cs typeface="Arial" panose="020B0604020202020204" pitchFamily="34" charset="0"/>
              </a:rPr>
              <a:t>Adventures--Ballgame</a:t>
            </a:r>
          </a:p>
          <a:p>
            <a:endParaRPr lang="en-US" sz="2800" dirty="0">
              <a:latin typeface="Arial Rounded MT Bold" panose="020F0704030504030204" pitchFamily="34" charset="0"/>
              <a:cs typeface="Arial" panose="020B0604020202020204" pitchFamily="34" charset="0"/>
            </a:endParaRPr>
          </a:p>
          <a:p>
            <a:pPr marL="0" indent="0">
              <a:buNone/>
            </a:pPr>
            <a:endParaRPr lang="en-US" sz="1700" dirty="0"/>
          </a:p>
          <a:p>
            <a:pPr marL="0" indent="0">
              <a:buNone/>
            </a:pPr>
            <a:endParaRPr lang="en-US" sz="1700" dirty="0"/>
          </a:p>
          <a:p>
            <a:pPr>
              <a:buFont typeface="Wingdings" panose="05000000000000000000" pitchFamily="2" charset="2"/>
              <a:buChar char="Ø"/>
            </a:pPr>
            <a:endParaRPr lang="en-US" sz="1700" dirty="0"/>
          </a:p>
          <a:p>
            <a:pPr marL="0" indent="0">
              <a:buNone/>
            </a:pPr>
            <a:endParaRPr lang="en-US" sz="1700" dirty="0"/>
          </a:p>
          <a:p>
            <a:pPr>
              <a:buFont typeface="Wingdings" panose="05000000000000000000" pitchFamily="2" charset="2"/>
              <a:buChar char="Ø"/>
            </a:pPr>
            <a:endParaRPr lang="en-US" sz="1700" dirty="0"/>
          </a:p>
          <a:p>
            <a:pPr marL="36576" indent="0">
              <a:buNone/>
            </a:pPr>
            <a:endParaRPr lang="en-US" sz="1700" dirty="0"/>
          </a:p>
          <a:p>
            <a:pPr marL="0" indent="0">
              <a:buNone/>
            </a:pPr>
            <a:endParaRPr lang="en-US" sz="1700" dirty="0"/>
          </a:p>
        </p:txBody>
      </p:sp>
      <p:pic>
        <p:nvPicPr>
          <p:cNvPr id="8" name="Content Placeholder 6">
            <a:extLst>
              <a:ext uri="{FF2B5EF4-FFF2-40B4-BE49-F238E27FC236}">
                <a16:creationId xmlns:a16="http://schemas.microsoft.com/office/drawing/2014/main" id="{60035695-3676-4748-9BF4-697AD8939B7F}"/>
              </a:ext>
            </a:extLst>
          </p:cNvPr>
          <p:cNvPicPr>
            <a:picLocks noChangeAspect="1"/>
          </p:cNvPicPr>
          <p:nvPr/>
        </p:nvPicPr>
        <p:blipFill>
          <a:blip r:embed="rId3" cstate="print">
            <a:extLst>
              <a:ext uri="{28A0092B-C50C-407E-A947-70E740481C1C}">
                <a14:useLocalDpi xmlns:a14="http://schemas.microsoft.com/office/drawing/2010/main" val="0"/>
              </a:ext>
            </a:extLst>
          </a:blip>
          <a:srcRect l="1994" r="1994"/>
          <a:stretch/>
        </p:blipFill>
        <p:spPr>
          <a:xfrm>
            <a:off x="143435" y="1066800"/>
            <a:ext cx="3807093" cy="49530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Title 1"/>
          <p:cNvSpPr>
            <a:spLocks noGrp="1"/>
          </p:cNvSpPr>
          <p:nvPr>
            <p:ph type="title"/>
          </p:nvPr>
        </p:nvSpPr>
        <p:spPr>
          <a:xfrm>
            <a:off x="1600200" y="190500"/>
            <a:ext cx="7010400" cy="1295400"/>
          </a:xfrm>
          <a:solidFill>
            <a:srgbClr val="000080"/>
          </a:solidFill>
        </p:spPr>
        <p:txBody>
          <a:bodyPr>
            <a:normAutofit/>
          </a:bodyPr>
          <a:lstStyle/>
          <a:p>
            <a:pPr algn="ctr"/>
            <a:r>
              <a:rPr lang="en-US" sz="2800" dirty="0">
                <a:solidFill>
                  <a:schemeClr val="tx1"/>
                </a:solidFill>
                <a:latin typeface="Arial Black" panose="020B0A04020102020204" pitchFamily="34" charset="0"/>
              </a:rPr>
              <a:t>Fundraising and Contributions Chairman Ann </a:t>
            </a:r>
            <a:r>
              <a:rPr lang="en-US" sz="2800" dirty="0" err="1">
                <a:solidFill>
                  <a:schemeClr val="tx1"/>
                </a:solidFill>
                <a:latin typeface="Arial Black" panose="020B0A04020102020204" pitchFamily="34" charset="0"/>
              </a:rPr>
              <a:t>Guiberson</a:t>
            </a:r>
            <a:endParaRPr lang="en-US" sz="2800" dirty="0">
              <a:solidFill>
                <a:schemeClr val="tx1"/>
              </a:solidFill>
              <a:latin typeface="Arial Black" panose="020B0A04020102020204" pitchFamily="34" charset="0"/>
            </a:endParaRPr>
          </a:p>
        </p:txBody>
      </p:sp>
    </p:spTree>
    <p:custDataLst>
      <p:tags r:id="rId1"/>
    </p:custDataLst>
    <p:extLst>
      <p:ext uri="{BB962C8B-B14F-4D97-AF65-F5344CB8AC3E}">
        <p14:creationId xmlns:p14="http://schemas.microsoft.com/office/powerpoint/2010/main" val="2596213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D2949-C0A1-8C68-B2EC-AE7A3EE243BE}"/>
              </a:ext>
            </a:extLst>
          </p:cNvPr>
          <p:cNvSpPr>
            <a:spLocks noGrp="1"/>
          </p:cNvSpPr>
          <p:nvPr>
            <p:ph type="title"/>
          </p:nvPr>
        </p:nvSpPr>
        <p:spPr/>
        <p:txBody>
          <a:bodyPr/>
          <a:lstStyle/>
          <a:p>
            <a:r>
              <a:rPr lang="en-US" dirty="0"/>
              <a:t>Online Book Auction</a:t>
            </a:r>
          </a:p>
        </p:txBody>
      </p:sp>
      <p:pic>
        <p:nvPicPr>
          <p:cNvPr id="5" name="Content Placeholder 4">
            <a:extLst>
              <a:ext uri="{FF2B5EF4-FFF2-40B4-BE49-F238E27FC236}">
                <a16:creationId xmlns:a16="http://schemas.microsoft.com/office/drawing/2014/main" id="{E9BE4962-69B3-84AB-33BC-0705F197965C}"/>
              </a:ext>
            </a:extLst>
          </p:cNvPr>
          <p:cNvPicPr>
            <a:picLocks noGrp="1" noChangeAspect="1"/>
          </p:cNvPicPr>
          <p:nvPr>
            <p:ph idx="1"/>
          </p:nvPr>
        </p:nvPicPr>
        <p:blipFill>
          <a:blip r:embed="rId2"/>
          <a:stretch>
            <a:fillRect/>
          </a:stretch>
        </p:blipFill>
        <p:spPr>
          <a:xfrm>
            <a:off x="1912408" y="1846263"/>
            <a:ext cx="5363633" cy="4022725"/>
          </a:xfrm>
        </p:spPr>
      </p:pic>
    </p:spTree>
    <p:extLst>
      <p:ext uri="{BB962C8B-B14F-4D97-AF65-F5344CB8AC3E}">
        <p14:creationId xmlns:p14="http://schemas.microsoft.com/office/powerpoint/2010/main" val="3671590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9E00-1176-496B-53D9-D25F7BE1728C}"/>
              </a:ext>
            </a:extLst>
          </p:cNvPr>
          <p:cNvSpPr>
            <a:spLocks noGrp="1"/>
          </p:cNvSpPr>
          <p:nvPr>
            <p:ph type="title"/>
          </p:nvPr>
        </p:nvSpPr>
        <p:spPr/>
        <p:txBody>
          <a:bodyPr/>
          <a:lstStyle/>
          <a:p>
            <a:pPr algn="ctr"/>
            <a:r>
              <a:rPr lang="en-US" dirty="0">
                <a:solidFill>
                  <a:srgbClr val="FF0000"/>
                </a:solidFill>
                <a:latin typeface="Arial Black" panose="020B0A04020102020204" pitchFamily="34" charset="0"/>
              </a:rPr>
              <a:t>Online Book Auction 2023</a:t>
            </a:r>
          </a:p>
        </p:txBody>
      </p:sp>
      <p:pic>
        <p:nvPicPr>
          <p:cNvPr id="5" name="Content Placeholder 4">
            <a:extLst>
              <a:ext uri="{FF2B5EF4-FFF2-40B4-BE49-F238E27FC236}">
                <a16:creationId xmlns:a16="http://schemas.microsoft.com/office/drawing/2014/main" id="{483B0119-2ACF-6DA4-54D6-1C856203FD06}"/>
              </a:ext>
            </a:extLst>
          </p:cNvPr>
          <p:cNvPicPr>
            <a:picLocks noGrp="1" noChangeAspect="1"/>
          </p:cNvPicPr>
          <p:nvPr>
            <p:ph idx="1"/>
          </p:nvPr>
        </p:nvPicPr>
        <p:blipFill>
          <a:blip r:embed="rId2"/>
          <a:stretch>
            <a:fillRect/>
          </a:stretch>
        </p:blipFill>
        <p:spPr>
          <a:xfrm>
            <a:off x="4225924" y="3581400"/>
            <a:ext cx="3050117" cy="2287588"/>
          </a:xfrm>
        </p:spPr>
      </p:pic>
      <p:pic>
        <p:nvPicPr>
          <p:cNvPr id="7" name="Picture 6">
            <a:extLst>
              <a:ext uri="{FF2B5EF4-FFF2-40B4-BE49-F238E27FC236}">
                <a16:creationId xmlns:a16="http://schemas.microsoft.com/office/drawing/2014/main" id="{2AE33233-0421-F3C7-AC9D-C2A90A09C67A}"/>
              </a:ext>
            </a:extLst>
          </p:cNvPr>
          <p:cNvPicPr>
            <a:picLocks noChangeAspect="1"/>
          </p:cNvPicPr>
          <p:nvPr/>
        </p:nvPicPr>
        <p:blipFill>
          <a:blip r:embed="rId3"/>
          <a:stretch>
            <a:fillRect/>
          </a:stretch>
        </p:blipFill>
        <p:spPr>
          <a:xfrm>
            <a:off x="914400" y="2133600"/>
            <a:ext cx="2971800" cy="3962400"/>
          </a:xfrm>
          <a:prstGeom prst="rect">
            <a:avLst/>
          </a:prstGeom>
        </p:spPr>
      </p:pic>
    </p:spTree>
    <p:extLst>
      <p:ext uri="{BB962C8B-B14F-4D97-AF65-F5344CB8AC3E}">
        <p14:creationId xmlns:p14="http://schemas.microsoft.com/office/powerpoint/2010/main" val="355568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D7F8F-5BFD-EDCB-2CBD-914A6246418D}"/>
              </a:ext>
            </a:extLst>
          </p:cNvPr>
          <p:cNvSpPr>
            <a:spLocks noGrp="1"/>
          </p:cNvSpPr>
          <p:nvPr>
            <p:ph type="title"/>
          </p:nvPr>
        </p:nvSpPr>
        <p:spPr/>
        <p:txBody>
          <a:bodyPr/>
          <a:lstStyle/>
          <a:p>
            <a:pPr algn="ctr"/>
            <a:r>
              <a:rPr lang="en-US" b="1" dirty="0">
                <a:solidFill>
                  <a:srgbClr val="FF0000"/>
                </a:solidFill>
                <a:latin typeface="Arial Black" panose="020B0A04020102020204" pitchFamily="34" charset="0"/>
                <a:cs typeface="Arial" panose="020B0604020202020204" pitchFamily="34" charset="0"/>
              </a:rPr>
              <a:t>Join the Adventure</a:t>
            </a:r>
          </a:p>
        </p:txBody>
      </p:sp>
      <p:pic>
        <p:nvPicPr>
          <p:cNvPr id="3074" name="Picture 2">
            <a:extLst>
              <a:ext uri="{FF2B5EF4-FFF2-40B4-BE49-F238E27FC236}">
                <a16:creationId xmlns:a16="http://schemas.microsoft.com/office/drawing/2014/main" id="{6F2F8192-4F12-3731-CF64-D8C80A3B80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1905000"/>
            <a:ext cx="2646790" cy="433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702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6372" y="1828800"/>
            <a:ext cx="5193474" cy="4046886"/>
          </a:xfrm>
        </p:spPr>
        <p:txBody>
          <a:bodyPr anchor="ctr">
            <a:normAutofit fontScale="92500" lnSpcReduction="20000"/>
          </a:bodyPr>
          <a:lstStyle/>
          <a:p>
            <a:pPr marL="0" indent="0">
              <a:buNone/>
            </a:pPr>
            <a:endParaRPr lang="en-US" sz="1700" dirty="0"/>
          </a:p>
          <a:p>
            <a:pPr>
              <a:buFont typeface="Wingdings" panose="05000000000000000000" pitchFamily="2" charset="2"/>
              <a:buChar char="Ø"/>
            </a:pPr>
            <a:endParaRPr lang="en-US" sz="1700" dirty="0"/>
          </a:p>
          <a:p>
            <a:pPr>
              <a:buFont typeface="Wingdings" panose="05000000000000000000" pitchFamily="2" charset="2"/>
              <a:buChar char="Ø"/>
            </a:pPr>
            <a:endParaRPr lang="en-US" sz="2800" dirty="0"/>
          </a:p>
          <a:p>
            <a:pPr>
              <a:lnSpc>
                <a:spcPct val="110000"/>
              </a:lnSpc>
            </a:pPr>
            <a:r>
              <a:rPr lang="en-US" sz="2800" dirty="0">
                <a:latin typeface="Arial" panose="020B0604020202020204" pitchFamily="34" charset="0"/>
                <a:cs typeface="Arial" panose="020B0604020202020204" pitchFamily="34" charset="0"/>
              </a:rPr>
              <a:t>Alice Ragona Memorial Scholarship</a:t>
            </a:r>
          </a:p>
          <a:p>
            <a:pPr>
              <a:lnSpc>
                <a:spcPct val="110000"/>
              </a:lnSpc>
            </a:pPr>
            <a:r>
              <a:rPr lang="en-US" sz="2800" dirty="0">
                <a:latin typeface="Arial" panose="020B0604020202020204" pitchFamily="34" charset="0"/>
                <a:cs typeface="Arial" panose="020B0604020202020204" pitchFamily="34" charset="0"/>
              </a:rPr>
              <a:t>Young Professional Scholarship</a:t>
            </a:r>
          </a:p>
          <a:p>
            <a:pPr>
              <a:lnSpc>
                <a:spcPct val="110000"/>
              </a:lnSpc>
            </a:pPr>
            <a:r>
              <a:rPr lang="en-US" sz="2800" dirty="0">
                <a:latin typeface="Arial" panose="020B0604020202020204" pitchFamily="34" charset="0"/>
                <a:cs typeface="Arial" panose="020B0604020202020204" pitchFamily="34" charset="0"/>
              </a:rPr>
              <a:t>Student Intern Scholarship</a:t>
            </a:r>
          </a:p>
          <a:p>
            <a:pPr>
              <a:lnSpc>
                <a:spcPct val="110000"/>
              </a:lnSpc>
            </a:pPr>
            <a:r>
              <a:rPr lang="en-US" sz="2800" dirty="0">
                <a:latin typeface="Arial" panose="020B0604020202020204" pitchFamily="34" charset="0"/>
                <a:cs typeface="Arial" panose="020B0604020202020204" pitchFamily="34" charset="0"/>
              </a:rPr>
              <a:t>Viola Brannen Memorial Scholarship for Travel</a:t>
            </a:r>
          </a:p>
          <a:p>
            <a:pPr marL="0" indent="0">
              <a:buNone/>
            </a:pPr>
            <a:endParaRPr lang="en-US" sz="1700" dirty="0"/>
          </a:p>
          <a:p>
            <a:pPr marL="0" indent="0">
              <a:buNone/>
            </a:pPr>
            <a:endParaRPr lang="en-US" sz="1700" dirty="0"/>
          </a:p>
          <a:p>
            <a:pPr>
              <a:buFont typeface="Wingdings" panose="05000000000000000000" pitchFamily="2" charset="2"/>
              <a:buChar char="Ø"/>
            </a:pPr>
            <a:endParaRPr lang="en-US" sz="1700" dirty="0"/>
          </a:p>
          <a:p>
            <a:pPr marL="0" indent="0">
              <a:buNone/>
            </a:pPr>
            <a:endParaRPr lang="en-US" sz="1700" dirty="0"/>
          </a:p>
          <a:p>
            <a:pPr>
              <a:buFont typeface="Wingdings" panose="05000000000000000000" pitchFamily="2" charset="2"/>
              <a:buChar char="Ø"/>
            </a:pPr>
            <a:endParaRPr lang="en-US" sz="1700" dirty="0"/>
          </a:p>
          <a:p>
            <a:pPr marL="36576" indent="0">
              <a:buNone/>
            </a:pPr>
            <a:endParaRPr lang="en-US" sz="1700" dirty="0"/>
          </a:p>
          <a:p>
            <a:pPr marL="0" indent="0">
              <a:buNone/>
            </a:pPr>
            <a:endParaRPr lang="en-US" sz="1700" dirty="0"/>
          </a:p>
        </p:txBody>
      </p:sp>
      <p:pic>
        <p:nvPicPr>
          <p:cNvPr id="8" name="Content Placeholder 6">
            <a:extLst>
              <a:ext uri="{FF2B5EF4-FFF2-40B4-BE49-F238E27FC236}">
                <a16:creationId xmlns:a16="http://schemas.microsoft.com/office/drawing/2014/main" id="{60035695-3676-4748-9BF4-697AD8939B7F}"/>
              </a:ext>
            </a:extLst>
          </p:cNvPr>
          <p:cNvPicPr>
            <a:picLocks noChangeAspect="1"/>
          </p:cNvPicPr>
          <p:nvPr/>
        </p:nvPicPr>
        <p:blipFill>
          <a:blip r:embed="rId3">
            <a:extLst>
              <a:ext uri="{28A0092B-C50C-407E-A947-70E740481C1C}">
                <a14:useLocalDpi xmlns:a14="http://schemas.microsoft.com/office/drawing/2010/main" val="0"/>
              </a:ext>
            </a:extLst>
          </a:blip>
          <a:srcRect l="11568" r="11568"/>
          <a:stretch/>
        </p:blipFill>
        <p:spPr>
          <a:xfrm>
            <a:off x="88074" y="609600"/>
            <a:ext cx="3366372" cy="4379625"/>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extBox 3">
            <a:extLst>
              <a:ext uri="{FF2B5EF4-FFF2-40B4-BE49-F238E27FC236}">
                <a16:creationId xmlns:a16="http://schemas.microsoft.com/office/drawing/2014/main" id="{A7D9EC49-3F6F-4798-83FC-B0677B58A0D7}"/>
              </a:ext>
            </a:extLst>
          </p:cNvPr>
          <p:cNvSpPr txBox="1"/>
          <p:nvPr/>
        </p:nvSpPr>
        <p:spPr>
          <a:xfrm>
            <a:off x="5638800" y="5410200"/>
            <a:ext cx="3048000" cy="646331"/>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Carol Habgood, Chair</a:t>
            </a:r>
          </a:p>
          <a:p>
            <a:r>
              <a:rPr lang="en-US" b="1" dirty="0">
                <a:solidFill>
                  <a:schemeClr val="bg1"/>
                </a:solidFill>
                <a:latin typeface="Arial" panose="020B0604020202020204" pitchFamily="34" charset="0"/>
                <a:cs typeface="Arial" panose="020B0604020202020204" pitchFamily="34" charset="0"/>
              </a:rPr>
              <a:t>Scholarship Committee</a:t>
            </a:r>
          </a:p>
        </p:txBody>
      </p:sp>
      <p:sp>
        <p:nvSpPr>
          <p:cNvPr id="5" name="TextBox 4">
            <a:extLst>
              <a:ext uri="{FF2B5EF4-FFF2-40B4-BE49-F238E27FC236}">
                <a16:creationId xmlns:a16="http://schemas.microsoft.com/office/drawing/2014/main" id="{B0E53B65-9DB6-75C6-29D7-BEC405538E5A}"/>
              </a:ext>
            </a:extLst>
          </p:cNvPr>
          <p:cNvSpPr txBox="1"/>
          <p:nvPr/>
        </p:nvSpPr>
        <p:spPr>
          <a:xfrm>
            <a:off x="3581400" y="324415"/>
            <a:ext cx="5408751" cy="954107"/>
          </a:xfrm>
          <a:prstGeom prst="rect">
            <a:avLst/>
          </a:prstGeom>
          <a:noFill/>
        </p:spPr>
        <p:txBody>
          <a:bodyPr wrap="square" rtlCol="0">
            <a:spAutoFit/>
          </a:bodyPr>
          <a:lstStyle/>
          <a:p>
            <a:r>
              <a:rPr lang="en-US" sz="2800" b="1" dirty="0">
                <a:highlight>
                  <a:srgbClr val="000080"/>
                </a:highlight>
                <a:latin typeface="Arial" panose="020B0604020202020204" pitchFamily="34" charset="0"/>
                <a:cs typeface="Arial" panose="020B0604020202020204" pitchFamily="34" charset="0"/>
              </a:rPr>
              <a:t>Carol Habgood, Chair</a:t>
            </a:r>
          </a:p>
          <a:p>
            <a:r>
              <a:rPr lang="en-US" sz="2800" b="1" dirty="0">
                <a:highlight>
                  <a:srgbClr val="000080"/>
                </a:highlight>
                <a:latin typeface="Arial" panose="020B0604020202020204" pitchFamily="34" charset="0"/>
                <a:cs typeface="Arial" panose="020B0604020202020204" pitchFamily="34" charset="0"/>
              </a:rPr>
              <a:t>Scholarship Committee</a:t>
            </a:r>
          </a:p>
        </p:txBody>
      </p:sp>
    </p:spTree>
    <p:custDataLst>
      <p:tags r:id="rId1"/>
    </p:custDataLst>
    <p:extLst>
      <p:ext uri="{BB962C8B-B14F-4D97-AF65-F5344CB8AC3E}">
        <p14:creationId xmlns:p14="http://schemas.microsoft.com/office/powerpoint/2010/main" val="2722698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124200"/>
            <a:ext cx="3188494" cy="4051518"/>
          </a:xfrm>
        </p:spPr>
        <p:txBody>
          <a:bodyPr vert="horz" lIns="91440" tIns="45720" rIns="91440" bIns="45720" rtlCol="0" anchor="ctr">
            <a:normAutofit/>
          </a:bodyPr>
          <a:lstStyle/>
          <a:p>
            <a:pPr algn="ctr" defTabSz="914400"/>
            <a:r>
              <a:rPr lang="en-US" sz="3600" kern="1200" dirty="0">
                <a:solidFill>
                  <a:srgbClr val="FFFFFF"/>
                </a:solidFill>
                <a:latin typeface="+mj-lt"/>
                <a:ea typeface="+mj-ea"/>
                <a:cs typeface="+mj-cs"/>
              </a:rPr>
              <a:t>Congratulations,</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Peter </a:t>
            </a:r>
            <a:r>
              <a:rPr lang="en-US" sz="3600" kern="1200" dirty="0" err="1">
                <a:solidFill>
                  <a:srgbClr val="FFFFFF"/>
                </a:solidFill>
                <a:latin typeface="+mj-lt"/>
                <a:ea typeface="+mj-ea"/>
                <a:cs typeface="+mj-cs"/>
              </a:rPr>
              <a:t>Klapes</a:t>
            </a:r>
            <a:br>
              <a:rPr lang="en-US" sz="2400" kern="1200" dirty="0">
                <a:solidFill>
                  <a:srgbClr val="FFFFFF"/>
                </a:solidFill>
                <a:latin typeface="+mj-lt"/>
                <a:ea typeface="+mj-ea"/>
                <a:cs typeface="+mj-cs"/>
              </a:rPr>
            </a:b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923495E6-4DDF-4E78-80A7-7A4A78EF68D8}"/>
              </a:ext>
            </a:extLst>
          </p:cNvPr>
          <p:cNvSpPr txBox="1"/>
          <p:nvPr/>
        </p:nvSpPr>
        <p:spPr>
          <a:xfrm>
            <a:off x="457200" y="1905000"/>
            <a:ext cx="2743200" cy="3108543"/>
          </a:xfrm>
          <a:prstGeom prst="rect">
            <a:avLst/>
          </a:prstGeom>
          <a:noFill/>
        </p:spPr>
        <p:txBody>
          <a:bodyPr wrap="square" rtlCol="0">
            <a:spAutoFit/>
          </a:bodyPr>
          <a:lstStyle/>
          <a:p>
            <a:pPr algn="ctr"/>
            <a:r>
              <a:rPr lang="en-US" sz="2800" kern="1200" dirty="0">
                <a:solidFill>
                  <a:srgbClr val="FFFFFF"/>
                </a:solidFill>
                <a:latin typeface="Arial Black" panose="020B0A04020102020204" pitchFamily="34" charset="0"/>
                <a:ea typeface="+mj-ea"/>
                <a:cs typeface="+mj-cs"/>
              </a:rPr>
              <a:t>2023 NAP dues scholarship winner</a:t>
            </a:r>
          </a:p>
          <a:p>
            <a:pPr algn="ctr"/>
            <a:endParaRPr lang="en-US" sz="2800" kern="1200" dirty="0">
              <a:solidFill>
                <a:srgbClr val="FFFFFF"/>
              </a:solidFill>
              <a:latin typeface="Arial Black" panose="020B0A04020102020204" pitchFamily="34" charset="0"/>
              <a:ea typeface="+mj-ea"/>
              <a:cs typeface="+mj-cs"/>
            </a:endParaRPr>
          </a:p>
          <a:p>
            <a:pPr algn="ctr"/>
            <a:endParaRPr lang="en-US" sz="2800" kern="1200" dirty="0">
              <a:solidFill>
                <a:srgbClr val="FFFFFF"/>
              </a:solidFill>
              <a:latin typeface="Arial Black" panose="020B0A04020102020204" pitchFamily="34" charset="0"/>
              <a:ea typeface="+mj-ea"/>
              <a:cs typeface="+mj-cs"/>
            </a:endParaRPr>
          </a:p>
          <a:p>
            <a:pPr algn="ctr"/>
            <a:endParaRPr lang="en-US" sz="2800" dirty="0">
              <a:latin typeface="Arial Rounded MT Bold" panose="020F0704030504030204" pitchFamily="34" charset="0"/>
            </a:endParaRPr>
          </a:p>
        </p:txBody>
      </p:sp>
      <p:pic>
        <p:nvPicPr>
          <p:cNvPr id="6" name="Picture 5">
            <a:extLst>
              <a:ext uri="{FF2B5EF4-FFF2-40B4-BE49-F238E27FC236}">
                <a16:creationId xmlns:a16="http://schemas.microsoft.com/office/drawing/2014/main" id="{7A05F7A1-E85D-B8C6-DE31-0C191B3FB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609600"/>
            <a:ext cx="3413760" cy="4267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ustDataLst>
      <p:tags r:id="rId1"/>
    </p:custDataLst>
    <p:extLst>
      <p:ext uri="{BB962C8B-B14F-4D97-AF65-F5344CB8AC3E}">
        <p14:creationId xmlns:p14="http://schemas.microsoft.com/office/powerpoint/2010/main" val="3128073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448721"/>
            <a:ext cx="3530753" cy="1225650"/>
          </a:xfrm>
        </p:spPr>
        <p:txBody>
          <a:bodyPr anchor="b">
            <a:normAutofit fontScale="90000"/>
          </a:bodyPr>
          <a:lstStyle/>
          <a:p>
            <a:pPr algn="ctr"/>
            <a:r>
              <a:rPr lang="en-US" sz="2800" b="1" dirty="0">
                <a:solidFill>
                  <a:schemeClr val="bg1"/>
                </a:solidFill>
              </a:rPr>
              <a:t>NEW</a:t>
            </a:r>
            <a:br>
              <a:rPr lang="en-US" sz="2800" b="1" dirty="0">
                <a:solidFill>
                  <a:schemeClr val="tx1"/>
                </a:solidFill>
              </a:rPr>
            </a:br>
            <a:r>
              <a:rPr lang="en-US" sz="2800" b="1" dirty="0">
                <a:solidFill>
                  <a:srgbClr val="FF0000"/>
                </a:solidFill>
                <a:latin typeface="Arial Black" panose="020B0A04020102020204" pitchFamily="34" charset="0"/>
              </a:rPr>
              <a:t>Viola Brannen Memorial Scholarship</a:t>
            </a:r>
          </a:p>
        </p:txBody>
      </p:sp>
      <p:sp>
        <p:nvSpPr>
          <p:cNvPr id="3" name="Content Placeholder 2"/>
          <p:cNvSpPr>
            <a:spLocks noGrp="1"/>
          </p:cNvSpPr>
          <p:nvPr>
            <p:ph idx="1"/>
          </p:nvPr>
        </p:nvSpPr>
        <p:spPr>
          <a:xfrm>
            <a:off x="673326" y="1909192"/>
            <a:ext cx="3439885" cy="4186808"/>
          </a:xfrm>
        </p:spPr>
        <p:txBody>
          <a:bodyPr>
            <a:noAutofit/>
          </a:bodyPr>
          <a:lstStyle/>
          <a:p>
            <a:r>
              <a:rPr lang="en-US" sz="2000" dirty="0">
                <a:solidFill>
                  <a:schemeClr val="bg1"/>
                </a:solidFill>
              </a:rPr>
              <a:t>To attend in person the NAP </a:t>
            </a:r>
            <a:r>
              <a:rPr lang="en-US" sz="2000" dirty="0">
                <a:solidFill>
                  <a:schemeClr val="tx1"/>
                </a:solidFill>
              </a:rPr>
              <a:t>National Training Conference or the NAP Biennial Convention</a:t>
            </a:r>
          </a:p>
          <a:p>
            <a:r>
              <a:rPr lang="en-US" sz="2000" dirty="0">
                <a:solidFill>
                  <a:schemeClr val="tx1"/>
                </a:solidFill>
              </a:rPr>
              <a:t>Awarded to member who has been a member of NAP for at least one year and who plans to attend the NTC or Biennial Convention in person</a:t>
            </a:r>
          </a:p>
          <a:p>
            <a:r>
              <a:rPr lang="en-US" sz="2000" dirty="0">
                <a:solidFill>
                  <a:schemeClr val="tx1"/>
                </a:solidFill>
              </a:rPr>
              <a:t>2 scholarships will be awarded annually—August 1 deadline</a:t>
            </a:r>
          </a:p>
          <a:p>
            <a:pPr marL="0" indent="0">
              <a:buNone/>
            </a:pPr>
            <a:endParaRPr lang="en-US" sz="1800" dirty="0">
              <a:solidFill>
                <a:schemeClr val="tx1"/>
              </a:solidFill>
            </a:endParaRPr>
          </a:p>
          <a:p>
            <a:pPr marL="0" indent="0">
              <a:buNone/>
            </a:pPr>
            <a:endParaRPr lang="en-US" sz="1800" dirty="0">
              <a:solidFill>
                <a:schemeClr val="bg1"/>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059" r="1133"/>
          <a:stretch/>
        </p:blipFill>
        <p:spPr>
          <a:xfrm>
            <a:off x="5410200" y="762000"/>
            <a:ext cx="2971800" cy="4795530"/>
          </a:xfrm>
          <a:prstGeom prst="rect">
            <a:avLst/>
          </a:prstGeom>
        </p:spPr>
      </p:pic>
    </p:spTree>
    <p:extLst>
      <p:ext uri="{BB962C8B-B14F-4D97-AF65-F5344CB8AC3E}">
        <p14:creationId xmlns:p14="http://schemas.microsoft.com/office/powerpoint/2010/main" val="2348174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12EF-D0A0-B060-B4A4-6F15DC3EC1E6}"/>
              </a:ext>
            </a:extLst>
          </p:cNvPr>
          <p:cNvSpPr>
            <a:spLocks noGrp="1"/>
          </p:cNvSpPr>
          <p:nvPr>
            <p:ph type="title"/>
          </p:nvPr>
        </p:nvSpPr>
        <p:spPr>
          <a:xfrm>
            <a:off x="1295400" y="152400"/>
            <a:ext cx="7543800" cy="1450757"/>
          </a:xfrm>
        </p:spPr>
        <p:txBody>
          <a:bodyPr>
            <a:normAutofit fontScale="90000"/>
          </a:bodyPr>
          <a:lstStyle/>
          <a:p>
            <a:pPr algn="ctr"/>
            <a:r>
              <a:rPr lang="en-US" dirty="0">
                <a:latin typeface="Arial Black" panose="020B0A04020102020204" pitchFamily="34" charset="0"/>
              </a:rPr>
              <a:t>Viola Brannen Scholarship Winner 2023</a:t>
            </a:r>
          </a:p>
        </p:txBody>
      </p:sp>
      <p:pic>
        <p:nvPicPr>
          <p:cNvPr id="9" name="Picture 8">
            <a:extLst>
              <a:ext uri="{FF2B5EF4-FFF2-40B4-BE49-F238E27FC236}">
                <a16:creationId xmlns:a16="http://schemas.microsoft.com/office/drawing/2014/main" id="{4FD045EC-3F08-C34B-B1B3-C36269177DE8}"/>
              </a:ext>
            </a:extLst>
          </p:cNvPr>
          <p:cNvPicPr>
            <a:picLocks noChangeAspect="1"/>
          </p:cNvPicPr>
          <p:nvPr/>
        </p:nvPicPr>
        <p:blipFill>
          <a:blip r:embed="rId2"/>
          <a:stretch>
            <a:fillRect/>
          </a:stretch>
        </p:blipFill>
        <p:spPr>
          <a:xfrm>
            <a:off x="5065464" y="1854505"/>
            <a:ext cx="3314700" cy="4419600"/>
          </a:xfrm>
          <a:prstGeom prst="rect">
            <a:avLst/>
          </a:prstGeom>
        </p:spPr>
      </p:pic>
      <p:sp>
        <p:nvSpPr>
          <p:cNvPr id="4" name="Content Placeholder 3">
            <a:extLst>
              <a:ext uri="{FF2B5EF4-FFF2-40B4-BE49-F238E27FC236}">
                <a16:creationId xmlns:a16="http://schemas.microsoft.com/office/drawing/2014/main" id="{F2238501-89B4-D234-C115-16AA703D64D9}"/>
              </a:ext>
            </a:extLst>
          </p:cNvPr>
          <p:cNvSpPr>
            <a:spLocks noGrp="1"/>
          </p:cNvSpPr>
          <p:nvPr>
            <p:ph idx="1"/>
          </p:nvPr>
        </p:nvSpPr>
        <p:spPr>
          <a:xfrm>
            <a:off x="1143000" y="1845734"/>
            <a:ext cx="7223760" cy="4023360"/>
          </a:xfrm>
        </p:spPr>
        <p:txBody>
          <a:bodyPr/>
          <a:lstStyle/>
          <a:p>
            <a:endParaRPr lang="en-US" dirty="0">
              <a:latin typeface="Arial Black" panose="020B0A04020102020204" pitchFamily="34" charset="0"/>
            </a:endParaRPr>
          </a:p>
          <a:p>
            <a:endParaRPr lang="en-US" dirty="0">
              <a:latin typeface="Arial Black" panose="020B0A04020102020204" pitchFamily="34" charset="0"/>
            </a:endParaRPr>
          </a:p>
          <a:p>
            <a:r>
              <a:rPr lang="en-US" dirty="0">
                <a:latin typeface="Arial Black" panose="020B0A04020102020204" pitchFamily="34" charset="0"/>
              </a:rPr>
              <a:t>Congratulations,</a:t>
            </a:r>
          </a:p>
          <a:p>
            <a:pPr marL="0" indent="0">
              <a:buNone/>
            </a:pPr>
            <a:r>
              <a:rPr lang="en-US" dirty="0">
                <a:latin typeface="Arial Black" panose="020B0A04020102020204" pitchFamily="34" charset="0"/>
              </a:rPr>
              <a:t>Lynna Gene Cook, PRP</a:t>
            </a:r>
          </a:p>
          <a:p>
            <a:r>
              <a:rPr lang="en-US" dirty="0">
                <a:latin typeface="Arial Black" panose="020B0A04020102020204" pitchFamily="34" charset="0"/>
              </a:rPr>
              <a:t>Lincoln, Nebraska</a:t>
            </a:r>
          </a:p>
          <a:p>
            <a:r>
              <a:rPr lang="en-US" dirty="0">
                <a:latin typeface="Arial Black" panose="020B0A04020102020204" pitchFamily="34" charset="0"/>
              </a:rPr>
              <a:t>Dr. Todd Ellis</a:t>
            </a:r>
          </a:p>
          <a:p>
            <a:r>
              <a:rPr lang="en-US" dirty="0">
                <a:latin typeface="Arial Black" panose="020B0A04020102020204" pitchFamily="34" charset="0"/>
              </a:rPr>
              <a:t>Kalamazoo, Michigan</a:t>
            </a:r>
          </a:p>
        </p:txBody>
      </p:sp>
    </p:spTree>
    <p:extLst>
      <p:ext uri="{BB962C8B-B14F-4D97-AF65-F5344CB8AC3E}">
        <p14:creationId xmlns:p14="http://schemas.microsoft.com/office/powerpoint/2010/main" val="3570053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id="{E74781AA-B31A-405C-BB23-5B83B9406B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64" r="18726" b="1"/>
          <a:stretch/>
        </p:blipFill>
        <p:spPr>
          <a:xfrm>
            <a:off x="469942" y="317578"/>
            <a:ext cx="8138333" cy="3508437"/>
          </a:xfrm>
          <a:prstGeom prst="rect">
            <a:avLst/>
          </a:prstGeom>
        </p:spPr>
      </p:pic>
      <p:sp>
        <p:nvSpPr>
          <p:cNvPr id="2" name="Title 1"/>
          <p:cNvSpPr>
            <a:spLocks noGrp="1"/>
          </p:cNvSpPr>
          <p:nvPr>
            <p:ph type="title"/>
          </p:nvPr>
        </p:nvSpPr>
        <p:spPr>
          <a:xfrm>
            <a:off x="1066800" y="4140575"/>
            <a:ext cx="3352800" cy="2129599"/>
          </a:xfrm>
          <a:noFill/>
        </p:spPr>
        <p:txBody>
          <a:bodyPr anchor="t">
            <a:normAutofit/>
          </a:bodyPr>
          <a:lstStyle/>
          <a:p>
            <a:r>
              <a:rPr lang="en-US" sz="2900" dirty="0">
                <a:solidFill>
                  <a:schemeClr val="tx1"/>
                </a:solidFill>
                <a:latin typeface="Arial Black" panose="020B0A04020102020204" pitchFamily="34" charset="0"/>
              </a:rPr>
              <a:t>Contributorship</a:t>
            </a:r>
          </a:p>
        </p:txBody>
      </p:sp>
      <p:sp>
        <p:nvSpPr>
          <p:cNvPr id="72" name="Content Placeholder 2">
            <a:extLst>
              <a:ext uri="{FF2B5EF4-FFF2-40B4-BE49-F238E27FC236}">
                <a16:creationId xmlns:a16="http://schemas.microsoft.com/office/drawing/2014/main" id="{B31684D6-B358-42AA-86A0-AD8D164EEC6C}"/>
              </a:ext>
            </a:extLst>
          </p:cNvPr>
          <p:cNvSpPr txBox="1">
            <a:spLocks/>
          </p:cNvSpPr>
          <p:nvPr/>
        </p:nvSpPr>
        <p:spPr>
          <a:xfrm>
            <a:off x="3518311" y="4098832"/>
            <a:ext cx="2120033" cy="1840035"/>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US" sz="1600" dirty="0"/>
              <a:t> </a:t>
            </a:r>
            <a:r>
              <a:rPr lang="en-US" sz="1800" b="1" dirty="0">
                <a:solidFill>
                  <a:schemeClr val="bg1"/>
                </a:solidFill>
                <a:latin typeface="Arial" panose="020B0604020202020204" pitchFamily="34" charset="0"/>
                <a:cs typeface="Arial" panose="020B0604020202020204" pitchFamily="34" charset="0"/>
              </a:rPr>
              <a:t> </a:t>
            </a:r>
          </a:p>
          <a:p>
            <a:pPr marL="174625" indent="-174625">
              <a:buFont typeface="Wingdings" panose="05000000000000000000" pitchFamily="2" charset="2"/>
              <a:buChar char="Ø"/>
            </a:pPr>
            <a:r>
              <a:rPr lang="en-US" sz="1800" b="1" dirty="0">
                <a:solidFill>
                  <a:schemeClr val="bg1"/>
                </a:solidFill>
                <a:latin typeface="Arial" panose="020B0604020202020204" pitchFamily="34" charset="0"/>
                <a:cs typeface="Arial" panose="020B0604020202020204" pitchFamily="34" charset="0"/>
              </a:rPr>
              <a:t> Double Diamond</a:t>
            </a:r>
          </a:p>
          <a:p>
            <a:pPr marL="174625" indent="-174625">
              <a:buFont typeface="Wingdings" panose="05000000000000000000" pitchFamily="2" charset="2"/>
              <a:buChar char="Ø"/>
            </a:pPr>
            <a:r>
              <a:rPr lang="en-US" sz="1800" b="1" dirty="0">
                <a:solidFill>
                  <a:schemeClr val="bg1"/>
                </a:solidFill>
                <a:latin typeface="Arial" panose="020B0604020202020204" pitchFamily="34" charset="0"/>
                <a:cs typeface="Arial" panose="020B0604020202020204" pitchFamily="34" charset="0"/>
              </a:rPr>
              <a:t>Diamond Ruby</a:t>
            </a:r>
          </a:p>
          <a:p>
            <a:pPr>
              <a:buFont typeface="Wingdings" panose="05000000000000000000" pitchFamily="2" charset="2"/>
              <a:buChar char="Ø"/>
            </a:pPr>
            <a:r>
              <a:rPr lang="en-US" sz="1800" b="1" dirty="0">
                <a:solidFill>
                  <a:schemeClr val="bg1"/>
                </a:solidFill>
                <a:latin typeface="Arial" panose="020B0604020202020204" pitchFamily="34" charset="0"/>
                <a:cs typeface="Arial" panose="020B0604020202020204" pitchFamily="34" charset="0"/>
              </a:rPr>
              <a:t> Diamond Sapphire</a:t>
            </a:r>
          </a:p>
          <a:p>
            <a:pPr marL="0" indent="0">
              <a:buNone/>
            </a:pPr>
            <a:endParaRPr lang="en-US" sz="1600" dirty="0">
              <a:latin typeface="Arial" panose="020B0604020202020204" pitchFamily="34" charset="0"/>
              <a:cs typeface="Arial" panose="020B0604020202020204" pitchFamily="34" charset="0"/>
            </a:endParaRPr>
          </a:p>
        </p:txBody>
      </p:sp>
      <p:sp>
        <p:nvSpPr>
          <p:cNvPr id="73" name="Content Placeholder 2">
            <a:extLst>
              <a:ext uri="{FF2B5EF4-FFF2-40B4-BE49-F238E27FC236}">
                <a16:creationId xmlns:a16="http://schemas.microsoft.com/office/drawing/2014/main" id="{0538C057-FA66-43FE-B17E-B3747243CF25}"/>
              </a:ext>
            </a:extLst>
          </p:cNvPr>
          <p:cNvSpPr txBox="1">
            <a:spLocks/>
          </p:cNvSpPr>
          <p:nvPr/>
        </p:nvSpPr>
        <p:spPr>
          <a:xfrm>
            <a:off x="6903025" y="3852774"/>
            <a:ext cx="2121329" cy="1166076"/>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900" b="1" dirty="0">
                <a:solidFill>
                  <a:schemeClr val="bg1"/>
                </a:solidFill>
                <a:latin typeface="Arial" panose="020B0604020202020204" pitchFamily="34" charset="0"/>
                <a:cs typeface="Arial" panose="020B0604020202020204" pitchFamily="34" charset="0"/>
              </a:rPr>
              <a:t>Supporters</a:t>
            </a:r>
          </a:p>
          <a:p>
            <a:pPr>
              <a:buFont typeface="Wingdings" panose="05000000000000000000" pitchFamily="2" charset="2"/>
              <a:buChar char="Ø"/>
            </a:pPr>
            <a:r>
              <a:rPr lang="en-US" sz="1900" b="1" dirty="0">
                <a:solidFill>
                  <a:schemeClr val="bg1"/>
                </a:solidFill>
                <a:latin typeface="Arial" panose="020B0604020202020204" pitchFamily="34" charset="0"/>
                <a:cs typeface="Arial" panose="020B0604020202020204" pitchFamily="34" charset="0"/>
              </a:rPr>
              <a:t>Friends</a:t>
            </a:r>
          </a:p>
        </p:txBody>
      </p:sp>
      <p:sp>
        <p:nvSpPr>
          <p:cNvPr id="5" name="Content Placeholder 4">
            <a:extLst>
              <a:ext uri="{FF2B5EF4-FFF2-40B4-BE49-F238E27FC236}">
                <a16:creationId xmlns:a16="http://schemas.microsoft.com/office/drawing/2014/main" id="{09638554-C114-7988-939D-F9F32607BD88}"/>
              </a:ext>
            </a:extLst>
          </p:cNvPr>
          <p:cNvSpPr>
            <a:spLocks noGrp="1"/>
          </p:cNvSpPr>
          <p:nvPr>
            <p:ph idx="1"/>
          </p:nvPr>
        </p:nvSpPr>
        <p:spPr>
          <a:xfrm>
            <a:off x="822959" y="1845734"/>
            <a:ext cx="3520441" cy="4023360"/>
          </a:xfrm>
        </p:spPr>
        <p:txBody>
          <a:bodyPr/>
          <a:lstStyle/>
          <a:p>
            <a:r>
              <a:rPr lang="en-US" dirty="0"/>
              <a:t>-</a:t>
            </a:r>
          </a:p>
        </p:txBody>
      </p:sp>
      <p:sp>
        <p:nvSpPr>
          <p:cNvPr id="7" name="TextBox 6">
            <a:extLst>
              <a:ext uri="{FF2B5EF4-FFF2-40B4-BE49-F238E27FC236}">
                <a16:creationId xmlns:a16="http://schemas.microsoft.com/office/drawing/2014/main" id="{982254AD-3E34-63FE-F916-0457F1DE7609}"/>
              </a:ext>
            </a:extLst>
          </p:cNvPr>
          <p:cNvSpPr txBox="1"/>
          <p:nvPr/>
        </p:nvSpPr>
        <p:spPr>
          <a:xfrm>
            <a:off x="4800600" y="4267200"/>
            <a:ext cx="3048000" cy="1569660"/>
          </a:xfrm>
          <a:prstGeom prst="rect">
            <a:avLst/>
          </a:prstGeom>
          <a:noFill/>
        </p:spPr>
        <p:txBody>
          <a:bodyPr wrap="square" rtlCol="0">
            <a:spAutoFit/>
          </a:bodyPr>
          <a:lstStyle/>
          <a:p>
            <a:r>
              <a:rPr lang="en-US" sz="2400" dirty="0"/>
              <a:t>New Levels:</a:t>
            </a:r>
          </a:p>
          <a:p>
            <a:endParaRPr lang="en-US" sz="2400" dirty="0"/>
          </a:p>
          <a:p>
            <a:r>
              <a:rPr lang="en-US" sz="2400" dirty="0">
                <a:solidFill>
                  <a:srgbClr val="FF0000"/>
                </a:solidFill>
              </a:rPr>
              <a:t>Platinum--$30,000</a:t>
            </a:r>
          </a:p>
          <a:p>
            <a:r>
              <a:rPr lang="en-US" sz="2400" dirty="0">
                <a:solidFill>
                  <a:srgbClr val="FF0000"/>
                </a:solidFill>
              </a:rPr>
              <a:t>Titanium--$50,000</a:t>
            </a:r>
            <a:endParaRPr lang="en-US" dirty="0">
              <a:solidFill>
                <a:srgbClr val="FF0000"/>
              </a:solidFill>
            </a:endParaRPr>
          </a:p>
        </p:txBody>
      </p:sp>
    </p:spTree>
    <p:custDataLst>
      <p:tags r:id="rId1"/>
    </p:custDataLst>
    <p:extLst>
      <p:ext uri="{BB962C8B-B14F-4D97-AF65-F5344CB8AC3E}">
        <p14:creationId xmlns:p14="http://schemas.microsoft.com/office/powerpoint/2010/main" val="109543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E851-7CB5-93DC-F78F-5CAEAB313567}"/>
              </a:ext>
            </a:extLst>
          </p:cNvPr>
          <p:cNvSpPr>
            <a:spLocks noGrp="1"/>
          </p:cNvSpPr>
          <p:nvPr>
            <p:ph type="title"/>
          </p:nvPr>
        </p:nvSpPr>
        <p:spPr/>
        <p:txBody>
          <a:bodyPr/>
          <a:lstStyle/>
          <a:p>
            <a:pPr algn="ctr"/>
            <a:r>
              <a:rPr lang="en-US" dirty="0">
                <a:solidFill>
                  <a:srgbClr val="FF0000"/>
                </a:solidFill>
                <a:latin typeface="Arial Black" panose="020B0A04020102020204" pitchFamily="34" charset="0"/>
              </a:rPr>
              <a:t>New Platinum Contributor</a:t>
            </a:r>
          </a:p>
        </p:txBody>
      </p:sp>
      <p:sp>
        <p:nvSpPr>
          <p:cNvPr id="3" name="Content Placeholder 2">
            <a:extLst>
              <a:ext uri="{FF2B5EF4-FFF2-40B4-BE49-F238E27FC236}">
                <a16:creationId xmlns:a16="http://schemas.microsoft.com/office/drawing/2014/main" id="{A00D8B4F-2BD1-B01F-22D9-0B2AED2613A7}"/>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441EE37F-5207-CE17-DEA1-BB7726762796}"/>
              </a:ext>
            </a:extLst>
          </p:cNvPr>
          <p:cNvPicPr>
            <a:picLocks noChangeAspect="1"/>
          </p:cNvPicPr>
          <p:nvPr/>
        </p:nvPicPr>
        <p:blipFill>
          <a:blip r:embed="rId2"/>
          <a:stretch>
            <a:fillRect/>
          </a:stretch>
        </p:blipFill>
        <p:spPr>
          <a:xfrm>
            <a:off x="2171700" y="1628775"/>
            <a:ext cx="4800600" cy="3600450"/>
          </a:xfrm>
          <a:prstGeom prst="ellipse">
            <a:avLst/>
          </a:prstGeom>
          <a:ln>
            <a:noFill/>
          </a:ln>
          <a:effectLst>
            <a:softEdge rad="112500"/>
          </a:effectLst>
        </p:spPr>
      </p:pic>
    </p:spTree>
    <p:extLst>
      <p:ext uri="{BB962C8B-B14F-4D97-AF65-F5344CB8AC3E}">
        <p14:creationId xmlns:p14="http://schemas.microsoft.com/office/powerpoint/2010/main" val="3104974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 y="5576887"/>
            <a:ext cx="8183880" cy="640081"/>
          </a:xfrm>
        </p:spPr>
        <p:txBody>
          <a:bodyPr vert="horz" lIns="91440" tIns="45720" rIns="91440" bIns="45720" rtlCol="0" anchor="ctr">
            <a:normAutofit/>
          </a:bodyPr>
          <a:lstStyle/>
          <a:p>
            <a:pPr algn="ctr" defTabSz="914400"/>
            <a:r>
              <a:rPr lang="en-US" sz="2800" dirty="0">
                <a:highlight>
                  <a:srgbClr val="FF0000"/>
                </a:highlight>
                <a:latin typeface="Arial Black" panose="020B0A04020102020204" pitchFamily="34" charset="0"/>
              </a:rPr>
              <a:t>Trustees </a:t>
            </a:r>
            <a:r>
              <a:rPr lang="en-US" sz="2800" dirty="0">
                <a:latin typeface="Arial Black" panose="020B0A04020102020204" pitchFamily="34" charset="0"/>
              </a:rPr>
              <a:t> </a:t>
            </a:r>
          </a:p>
        </p:txBody>
      </p:sp>
      <p:pic>
        <p:nvPicPr>
          <p:cNvPr id="1026"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48502" t="14623" r="31945" b="49156"/>
          <a:stretch/>
        </p:blipFill>
        <p:spPr bwMode="auto">
          <a:xfrm>
            <a:off x="1524000" y="3519486"/>
            <a:ext cx="1600200" cy="2057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09D6A719-9C14-2439-A511-3A2B0A4437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3379" y="533400"/>
            <a:ext cx="5169091" cy="3867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0DCE9052-F7EC-FD7D-064C-F84C6EF08C03}"/>
              </a:ext>
            </a:extLst>
          </p:cNvPr>
          <p:cNvSpPr txBox="1"/>
          <p:nvPr/>
        </p:nvSpPr>
        <p:spPr>
          <a:xfrm>
            <a:off x="914400" y="838200"/>
            <a:ext cx="1447800" cy="369332"/>
          </a:xfrm>
          <a:prstGeom prst="rect">
            <a:avLst/>
          </a:prstGeom>
          <a:noFill/>
        </p:spPr>
        <p:txBody>
          <a:bodyPr wrap="square" rtlCol="0">
            <a:spAutoFit/>
          </a:bodyPr>
          <a:lstStyle/>
          <a:p>
            <a:pPr algn="ctr"/>
            <a:r>
              <a:rPr lang="en-US" dirty="0"/>
              <a:t>2022-2023</a:t>
            </a:r>
          </a:p>
        </p:txBody>
      </p:sp>
    </p:spTree>
    <p:custDataLst>
      <p:tags r:id="rId1"/>
    </p:custDataLst>
    <p:extLst>
      <p:ext uri="{BB962C8B-B14F-4D97-AF65-F5344CB8AC3E}">
        <p14:creationId xmlns:p14="http://schemas.microsoft.com/office/powerpoint/2010/main" val="55084650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D6A4-19EB-902B-B096-2EA946A10149}"/>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Contributors Who Changed to New Levels:</a:t>
            </a:r>
          </a:p>
        </p:txBody>
      </p:sp>
      <p:sp>
        <p:nvSpPr>
          <p:cNvPr id="3" name="Content Placeholder 2">
            <a:extLst>
              <a:ext uri="{FF2B5EF4-FFF2-40B4-BE49-F238E27FC236}">
                <a16:creationId xmlns:a16="http://schemas.microsoft.com/office/drawing/2014/main" id="{764B8B2F-5355-3791-5110-140411022DE1}"/>
              </a:ext>
            </a:extLst>
          </p:cNvPr>
          <p:cNvSpPr>
            <a:spLocks noGrp="1"/>
          </p:cNvSpPr>
          <p:nvPr>
            <p:ph idx="1"/>
          </p:nvPr>
        </p:nvSpPr>
        <p:spPr/>
        <p:txBody>
          <a:bodyPr/>
          <a:lstStyle/>
          <a:p>
            <a:pPr algn="l">
              <a:buFont typeface="Arial" panose="020B0604020202020204" pitchFamily="34" charset="0"/>
              <a:buChar char="•"/>
            </a:pPr>
            <a:r>
              <a:rPr lang="en-US" b="0" i="0" dirty="0">
                <a:solidFill>
                  <a:schemeClr val="tx1"/>
                </a:solidFill>
                <a:effectLst/>
                <a:latin typeface="Arial" panose="020B0604020202020204" pitchFamily="34" charset="0"/>
              </a:rPr>
              <a:t>Willie Evans - Life</a:t>
            </a:r>
          </a:p>
          <a:p>
            <a:pPr algn="l">
              <a:buFont typeface="Arial" panose="020B0604020202020204" pitchFamily="34" charset="0"/>
              <a:buChar char="•"/>
            </a:pPr>
            <a:r>
              <a:rPr lang="en-US" b="0" i="0" dirty="0">
                <a:solidFill>
                  <a:schemeClr val="tx1"/>
                </a:solidFill>
                <a:effectLst/>
                <a:latin typeface="Arial" panose="020B0604020202020204" pitchFamily="34" charset="0"/>
              </a:rPr>
              <a:t>Ann </a:t>
            </a:r>
            <a:r>
              <a:rPr lang="en-US" b="0" i="0" dirty="0" err="1">
                <a:solidFill>
                  <a:schemeClr val="tx1"/>
                </a:solidFill>
                <a:effectLst/>
                <a:latin typeface="Arial" panose="020B0604020202020204" pitchFamily="34" charset="0"/>
              </a:rPr>
              <a:t>Guiberson</a:t>
            </a:r>
            <a:r>
              <a:rPr lang="en-US" b="0" i="0" dirty="0">
                <a:solidFill>
                  <a:schemeClr val="tx1"/>
                </a:solidFill>
                <a:effectLst/>
                <a:latin typeface="Arial" panose="020B0604020202020204" pitchFamily="34" charset="0"/>
              </a:rPr>
              <a:t> - Diamond Sapphire</a:t>
            </a:r>
          </a:p>
          <a:p>
            <a:pPr algn="l">
              <a:buFont typeface="Arial" panose="020B0604020202020204" pitchFamily="34" charset="0"/>
              <a:buChar char="•"/>
            </a:pPr>
            <a:r>
              <a:rPr lang="en-US" dirty="0">
                <a:solidFill>
                  <a:schemeClr val="tx1"/>
                </a:solidFill>
                <a:latin typeface="Arial" panose="020B0604020202020204" pitchFamily="34" charset="0"/>
              </a:rPr>
              <a:t>Mary Messerschmidt – Diamond Ruby</a:t>
            </a:r>
            <a:endParaRPr lang="en-US" b="0" i="0" dirty="0">
              <a:solidFill>
                <a:schemeClr val="tx1"/>
              </a:solidFill>
              <a:effectLst/>
              <a:latin typeface="Arial" panose="020B0604020202020204" pitchFamily="34" charset="0"/>
            </a:endParaRPr>
          </a:p>
          <a:p>
            <a:pPr algn="l">
              <a:buFont typeface="Arial" panose="020B0604020202020204" pitchFamily="34" charset="0"/>
              <a:buChar char="•"/>
            </a:pPr>
            <a:r>
              <a:rPr lang="en-US" b="0" i="0" dirty="0">
                <a:solidFill>
                  <a:schemeClr val="tx1"/>
                </a:solidFill>
                <a:effectLst/>
                <a:latin typeface="Arial" panose="020B0604020202020204" pitchFamily="34" charset="0"/>
              </a:rPr>
              <a:t>Rollie Cox - Diamond </a:t>
            </a:r>
            <a:r>
              <a:rPr lang="en-US" b="0" i="0" dirty="0" err="1">
                <a:solidFill>
                  <a:schemeClr val="tx1"/>
                </a:solidFill>
                <a:effectLst/>
                <a:latin typeface="Arial" panose="020B0604020202020204" pitchFamily="34" charset="0"/>
              </a:rPr>
              <a:t>Diamond</a:t>
            </a:r>
            <a:endParaRPr lang="en-US" b="0" i="0" dirty="0">
              <a:solidFill>
                <a:schemeClr val="tx1"/>
              </a:solidFill>
              <a:effectLst/>
              <a:latin typeface="Arial" panose="020B0604020202020204" pitchFamily="34" charset="0"/>
            </a:endParaRPr>
          </a:p>
          <a:p>
            <a:pPr algn="l">
              <a:buFont typeface="Arial" panose="020B0604020202020204" pitchFamily="34" charset="0"/>
              <a:buChar char="•"/>
            </a:pPr>
            <a:r>
              <a:rPr lang="en-US" b="0" i="0" dirty="0">
                <a:solidFill>
                  <a:schemeClr val="tx1"/>
                </a:solidFill>
                <a:effectLst/>
                <a:latin typeface="Arial" panose="020B0604020202020204" pitchFamily="34" charset="0"/>
              </a:rPr>
              <a:t>Jim Lawson - Diamond </a:t>
            </a:r>
            <a:r>
              <a:rPr lang="en-US" b="0" i="0" dirty="0" err="1">
                <a:solidFill>
                  <a:schemeClr val="tx1"/>
                </a:solidFill>
                <a:effectLst/>
                <a:latin typeface="Arial" panose="020B0604020202020204" pitchFamily="34" charset="0"/>
              </a:rPr>
              <a:t>Diamond</a:t>
            </a:r>
            <a:endParaRPr lang="en-US" b="0" i="0" dirty="0">
              <a:solidFill>
                <a:schemeClr val="tx1"/>
              </a:solidFill>
              <a:effectLst/>
              <a:latin typeface="Arial" panose="020B0604020202020204" pitchFamily="34" charset="0"/>
            </a:endParaRPr>
          </a:p>
          <a:p>
            <a:pPr algn="l">
              <a:buFont typeface="Arial" panose="020B0604020202020204" pitchFamily="34" charset="0"/>
              <a:buChar char="•"/>
            </a:pPr>
            <a:r>
              <a:rPr lang="en-US" dirty="0">
                <a:solidFill>
                  <a:schemeClr val="tx1"/>
                </a:solidFill>
                <a:latin typeface="Arial" panose="020B0604020202020204" pitchFamily="34" charset="0"/>
              </a:rPr>
              <a:t>Carol </a:t>
            </a:r>
            <a:r>
              <a:rPr lang="en-US" dirty="0" err="1">
                <a:solidFill>
                  <a:schemeClr val="tx1"/>
                </a:solidFill>
                <a:latin typeface="Arial" panose="020B0604020202020204" pitchFamily="34" charset="0"/>
              </a:rPr>
              <a:t>Habgood</a:t>
            </a:r>
            <a:r>
              <a:rPr lang="en-US" dirty="0">
                <a:solidFill>
                  <a:schemeClr val="tx1"/>
                </a:solidFill>
                <a:latin typeface="Arial" panose="020B0604020202020204" pitchFamily="34" charset="0"/>
              </a:rPr>
              <a:t> - Platinum</a:t>
            </a:r>
            <a:endParaRPr lang="en-US" b="0" i="0" dirty="0">
              <a:solidFill>
                <a:schemeClr val="tx1"/>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3621903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51F184-3E6A-4EE3-8022-2EFBFA1524A0}"/>
              </a:ext>
            </a:extLst>
          </p:cNvPr>
          <p:cNvSpPr>
            <a:spLocks noGrp="1"/>
          </p:cNvSpPr>
          <p:nvPr>
            <p:ph type="title"/>
          </p:nvPr>
        </p:nvSpPr>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NAPEF: Looking to the Future </a:t>
            </a:r>
          </a:p>
        </p:txBody>
      </p:sp>
      <p:pic>
        <p:nvPicPr>
          <p:cNvPr id="7" name="Picture 6" descr="A close up of a logo&#10;&#10;Description automatically generated">
            <a:extLst>
              <a:ext uri="{FF2B5EF4-FFF2-40B4-BE49-F238E27FC236}">
                <a16:creationId xmlns:a16="http://schemas.microsoft.com/office/drawing/2014/main" id="{831C4FEC-69C9-41F7-96C2-11C93FD23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133600"/>
            <a:ext cx="5009029" cy="366251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654489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177802" cy="1392382"/>
          </a:xfrm>
        </p:spPr>
        <p:txBody>
          <a:bodyPr>
            <a:normAutofit/>
          </a:bodyPr>
          <a:lstStyle/>
          <a:p>
            <a:pPr algn="ctr"/>
            <a:r>
              <a:rPr lang="en-US" sz="3600" dirty="0">
                <a:solidFill>
                  <a:schemeClr val="accent2"/>
                </a:solidFill>
                <a:latin typeface="Arial Black" panose="020B0A04020102020204" pitchFamily="34" charset="0"/>
              </a:rPr>
              <a:t>Trustees:</a:t>
            </a:r>
          </a:p>
        </p:txBody>
      </p:sp>
      <p:sp>
        <p:nvSpPr>
          <p:cNvPr id="3" name="Content Placeholder 2"/>
          <p:cNvSpPr>
            <a:spLocks noGrp="1"/>
          </p:cNvSpPr>
          <p:nvPr>
            <p:ph idx="1"/>
          </p:nvPr>
        </p:nvSpPr>
        <p:spPr>
          <a:xfrm>
            <a:off x="1087624" y="1905000"/>
            <a:ext cx="7177801" cy="4312920"/>
          </a:xfrm>
        </p:spPr>
        <p:txBody>
          <a:bodyPr anchor="t">
            <a:normAutofit fontScale="85000" lnSpcReduction="20000"/>
          </a:bodyPr>
          <a:lstStyle/>
          <a:p>
            <a:r>
              <a:rPr lang="en-US" sz="2400" b="1" dirty="0">
                <a:latin typeface="Arial" panose="020B0604020202020204" pitchFamily="34" charset="0"/>
                <a:cs typeface="Arial" panose="020B0604020202020204" pitchFamily="34" charset="0"/>
              </a:rPr>
              <a:t>Sandy Olson, PRP, President</a:t>
            </a:r>
          </a:p>
          <a:p>
            <a:r>
              <a:rPr lang="en-US" sz="2400" b="1" dirty="0">
                <a:latin typeface="Arial" panose="020B0604020202020204" pitchFamily="34" charset="0"/>
                <a:cs typeface="Arial" panose="020B0604020202020204" pitchFamily="34" charset="0"/>
              </a:rPr>
              <a:t>Ann </a:t>
            </a:r>
            <a:r>
              <a:rPr lang="en-US" sz="2400" b="1" dirty="0" err="1">
                <a:latin typeface="Arial" panose="020B0604020202020204" pitchFamily="34" charset="0"/>
                <a:cs typeface="Arial" panose="020B0604020202020204" pitchFamily="34" charset="0"/>
              </a:rPr>
              <a:t>Guiberson</a:t>
            </a:r>
            <a:r>
              <a:rPr lang="en-US" sz="2400" b="1" dirty="0">
                <a:latin typeface="Arial" panose="020B0604020202020204" pitchFamily="34" charset="0"/>
                <a:cs typeface="Arial" panose="020B0604020202020204" pitchFamily="34" charset="0"/>
              </a:rPr>
              <a:t>, PRP, Vice-President</a:t>
            </a:r>
          </a:p>
          <a:p>
            <a:r>
              <a:rPr lang="en-US" sz="2400" b="1" dirty="0">
                <a:latin typeface="Arial" panose="020B0604020202020204" pitchFamily="34" charset="0"/>
                <a:cs typeface="Arial" panose="020B0604020202020204" pitchFamily="34" charset="0"/>
              </a:rPr>
              <a:t>Alison Wallis, PRP, Secretary</a:t>
            </a:r>
          </a:p>
          <a:p>
            <a:r>
              <a:rPr lang="en-US" sz="2400" b="1" dirty="0">
                <a:latin typeface="Arial" panose="020B0604020202020204" pitchFamily="34" charset="0"/>
                <a:cs typeface="Arial" panose="020B0604020202020204" pitchFamily="34" charset="0"/>
              </a:rPr>
              <a:t>Ron Stinson, PRP, Treasurer</a:t>
            </a:r>
          </a:p>
          <a:p>
            <a:r>
              <a:rPr lang="en-US" sz="2400" b="1" dirty="0">
                <a:latin typeface="Arial" panose="020B0604020202020204" pitchFamily="34" charset="0"/>
                <a:cs typeface="Arial" panose="020B0604020202020204" pitchFamily="34" charset="0"/>
              </a:rPr>
              <a:t>Linda Lawson, Trustee</a:t>
            </a:r>
          </a:p>
          <a:p>
            <a:r>
              <a:rPr lang="en-US" sz="2400" b="1" dirty="0">
                <a:latin typeface="Arial" panose="020B0604020202020204" pitchFamily="34" charset="0"/>
                <a:cs typeface="Arial" panose="020B0604020202020204" pitchFamily="34" charset="0"/>
              </a:rPr>
              <a:t>Nancy Sylvester, PRP, Trustee</a:t>
            </a:r>
          </a:p>
          <a:p>
            <a:r>
              <a:rPr lang="en-US" sz="2400" b="1" dirty="0">
                <a:latin typeface="Arial" panose="020B0604020202020204" pitchFamily="34" charset="0"/>
                <a:cs typeface="Arial" panose="020B0604020202020204" pitchFamily="34" charset="0"/>
              </a:rPr>
              <a:t>Wanda Sims, PRP, NAP Liaison</a:t>
            </a:r>
          </a:p>
          <a:p>
            <a:r>
              <a:rPr lang="en-US" sz="2400" b="1" dirty="0">
                <a:latin typeface="Arial" panose="020B0604020202020204" pitchFamily="34" charset="0"/>
                <a:cs typeface="Arial" panose="020B0604020202020204" pitchFamily="34" charset="0"/>
              </a:rPr>
              <a:t>Carl Silverman, PRP, Grant Chairman</a:t>
            </a:r>
          </a:p>
          <a:p>
            <a:r>
              <a:rPr lang="en-US" sz="2400" b="1" dirty="0">
                <a:latin typeface="Arial" panose="020B0604020202020204" pitchFamily="34" charset="0"/>
                <a:cs typeface="Arial" panose="020B0604020202020204" pitchFamily="34" charset="0"/>
              </a:rPr>
              <a:t>Ramona Hill, PRP, Webmaster</a:t>
            </a:r>
          </a:p>
          <a:p>
            <a:r>
              <a:rPr lang="en-US" sz="2400" b="1" dirty="0">
                <a:latin typeface="Arial" panose="020B0604020202020204" pitchFamily="34" charset="0"/>
                <a:cs typeface="Arial" panose="020B0604020202020204" pitchFamily="34" charset="0"/>
              </a:rPr>
              <a:t>Carol </a:t>
            </a:r>
            <a:r>
              <a:rPr lang="en-US" sz="2400" b="1" dirty="0" err="1">
                <a:latin typeface="Arial" panose="020B0604020202020204" pitchFamily="34" charset="0"/>
                <a:cs typeface="Arial" panose="020B0604020202020204" pitchFamily="34" charset="0"/>
              </a:rPr>
              <a:t>Habgood</a:t>
            </a:r>
            <a:r>
              <a:rPr lang="en-US" sz="2400" b="1" dirty="0">
                <a:latin typeface="Arial" panose="020B0604020202020204" pitchFamily="34" charset="0"/>
                <a:cs typeface="Arial" panose="020B0604020202020204" pitchFamily="34" charset="0"/>
              </a:rPr>
              <a:t>, PRP, Scholarship Chairman</a:t>
            </a:r>
          </a:p>
          <a:p>
            <a:r>
              <a:rPr lang="en-US" sz="2400" b="1" dirty="0" err="1">
                <a:latin typeface="Arial" panose="020B0604020202020204" pitchFamily="34" charset="0"/>
                <a:cs typeface="Arial" panose="020B0604020202020204" pitchFamily="34" charset="0"/>
              </a:rPr>
              <a:t>Cyndy</a:t>
            </a:r>
            <a:r>
              <a:rPr lang="en-US" sz="2400" b="1" dirty="0">
                <a:latin typeface="Arial" panose="020B0604020202020204" pitchFamily="34" charset="0"/>
                <a:cs typeface="Arial" panose="020B0604020202020204" pitchFamily="34" charset="0"/>
              </a:rPr>
              <a:t> Launchbaugh, Adviser</a:t>
            </a:r>
          </a:p>
          <a:p>
            <a:pPr marL="0" indent="0">
              <a:buNone/>
            </a:pPr>
            <a:endParaRPr lang="en-US" sz="2400" b="1" dirty="0"/>
          </a:p>
          <a:p>
            <a:endParaRPr lang="en-US" dirty="0"/>
          </a:p>
        </p:txBody>
      </p:sp>
    </p:spTree>
    <p:custDataLst>
      <p:tags r:id="rId1"/>
    </p:custDataLst>
    <p:extLst>
      <p:ext uri="{BB962C8B-B14F-4D97-AF65-F5344CB8AC3E}">
        <p14:creationId xmlns:p14="http://schemas.microsoft.com/office/powerpoint/2010/main" val="255430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936" y="4858247"/>
            <a:ext cx="5237125" cy="1026435"/>
          </a:xfrm>
        </p:spPr>
        <p:txBody>
          <a:bodyPr vert="horz" lIns="91440" tIns="45720" rIns="91440" bIns="45720" rtlCol="0" anchor="b">
            <a:normAutofit/>
          </a:bodyPr>
          <a:lstStyle/>
          <a:p>
            <a:pPr defTabSz="914400"/>
            <a:r>
              <a:rPr lang="en-US" sz="4200" dirty="0">
                <a:solidFill>
                  <a:srgbClr val="FFFFFF"/>
                </a:solidFill>
                <a:highlight>
                  <a:srgbClr val="FF00FF"/>
                </a:highlight>
                <a:latin typeface="Arial Black" panose="020B0A04020102020204" pitchFamily="34" charset="0"/>
              </a:rPr>
              <a:t>Life Contributors</a:t>
            </a:r>
          </a:p>
        </p:txBody>
      </p:sp>
      <p:pic>
        <p:nvPicPr>
          <p:cNvPr id="2050" name="Picture 2" descr="https://www.napef.org/s/cc_images/cache_955553854.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917" b="2481"/>
          <a:stretch/>
        </p:blipFill>
        <p:spPr bwMode="auto">
          <a:xfrm>
            <a:off x="20" y="-15077"/>
            <a:ext cx="9143980" cy="43949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3535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38546" y="365126"/>
            <a:ext cx="4005453" cy="1146176"/>
          </a:xfrm>
        </p:spPr>
        <p:txBody>
          <a:bodyPr>
            <a:normAutofit/>
          </a:bodyPr>
          <a:lstStyle/>
          <a:p>
            <a:r>
              <a:rPr lang="en-US" b="1" dirty="0">
                <a:latin typeface="Arial Black" panose="020B0A04020102020204" pitchFamily="34" charset="0"/>
              </a:rPr>
              <a:t>History</a:t>
            </a:r>
          </a:p>
        </p:txBody>
      </p:sp>
      <p:sp>
        <p:nvSpPr>
          <p:cNvPr id="3" name="Content Placeholder 2"/>
          <p:cNvSpPr>
            <a:spLocks noGrp="1"/>
          </p:cNvSpPr>
          <p:nvPr>
            <p:ph idx="1"/>
          </p:nvPr>
        </p:nvSpPr>
        <p:spPr>
          <a:xfrm>
            <a:off x="457200" y="2895600"/>
            <a:ext cx="3048000" cy="2877684"/>
          </a:xfrm>
        </p:spPr>
        <p:txBody>
          <a:bodyPr anchor="ctr">
            <a:noAutofit/>
          </a:bodyPr>
          <a:lstStyle/>
          <a:p>
            <a:r>
              <a:rPr lang="en-US" sz="1800" b="1" dirty="0">
                <a:solidFill>
                  <a:srgbClr val="FFFFFF"/>
                </a:solidFill>
                <a:highlight>
                  <a:srgbClr val="000080"/>
                </a:highlight>
                <a:latin typeface="Arial" panose="020B0604020202020204" pitchFamily="34" charset="0"/>
                <a:cs typeface="Arial" panose="020B0604020202020204" pitchFamily="34" charset="0"/>
              </a:rPr>
              <a:t>Incorporated in 1984</a:t>
            </a:r>
          </a:p>
          <a:p>
            <a:r>
              <a:rPr lang="en-US" sz="1800" b="1" dirty="0">
                <a:solidFill>
                  <a:srgbClr val="FFFFFF"/>
                </a:solidFill>
                <a:highlight>
                  <a:srgbClr val="000080"/>
                </a:highlight>
                <a:latin typeface="Arial" panose="020B0604020202020204" pitchFamily="34" charset="0"/>
                <a:cs typeface="Arial" panose="020B0604020202020204" pitchFamily="34" charset="0"/>
              </a:rPr>
              <a:t>Assets $8,349.54;</a:t>
            </a:r>
          </a:p>
          <a:p>
            <a:r>
              <a:rPr lang="en-US" sz="1800" b="1" dirty="0">
                <a:solidFill>
                  <a:srgbClr val="FFFFFF"/>
                </a:solidFill>
                <a:highlight>
                  <a:srgbClr val="000080"/>
                </a:highlight>
                <a:latin typeface="Arial" panose="020B0604020202020204" pitchFamily="34" charset="0"/>
                <a:cs typeface="Arial" panose="020B0604020202020204" pitchFamily="34" charset="0"/>
              </a:rPr>
              <a:t> Income $4,774.73; </a:t>
            </a:r>
          </a:p>
          <a:p>
            <a:r>
              <a:rPr lang="en-US" sz="1800" b="1" dirty="0">
                <a:solidFill>
                  <a:srgbClr val="FFFFFF"/>
                </a:solidFill>
                <a:highlight>
                  <a:srgbClr val="000080"/>
                </a:highlight>
                <a:latin typeface="Arial" panose="020B0604020202020204" pitchFamily="34" charset="0"/>
                <a:cs typeface="Arial" panose="020B0604020202020204" pitchFamily="34" charset="0"/>
              </a:rPr>
              <a:t>Expenses: $3,274.02. </a:t>
            </a:r>
          </a:p>
          <a:p>
            <a:r>
              <a:rPr lang="en-US" sz="1800" b="1" dirty="0">
                <a:solidFill>
                  <a:srgbClr val="FFFFFF"/>
                </a:solidFill>
                <a:highlight>
                  <a:srgbClr val="000080"/>
                </a:highlight>
                <a:latin typeface="Arial" panose="020B0604020202020204" pitchFamily="34" charset="0"/>
                <a:cs typeface="Arial" panose="020B0604020202020204" pitchFamily="34" charset="0"/>
              </a:rPr>
              <a:t>Grant to NAP: $475.00.</a:t>
            </a:r>
            <a:r>
              <a:rPr lang="en-US" sz="1800" dirty="0">
                <a:solidFill>
                  <a:srgbClr val="FFFFFF"/>
                </a:solidFill>
                <a:highlight>
                  <a:srgbClr val="000080"/>
                </a:highlight>
                <a:latin typeface="Arial" panose="020B0604020202020204" pitchFamily="34" charset="0"/>
                <a:cs typeface="Arial" panose="020B0604020202020204" pitchFamily="34" charset="0"/>
              </a:rPr>
              <a:t> </a:t>
            </a:r>
          </a:p>
        </p:txBody>
      </p:sp>
      <p:pic>
        <p:nvPicPr>
          <p:cNvPr id="5" name="Picture 4" descr="A close up of a device&#10;&#10;Description automatically generated">
            <a:extLst>
              <a:ext uri="{FF2B5EF4-FFF2-40B4-BE49-F238E27FC236}">
                <a16:creationId xmlns:a16="http://schemas.microsoft.com/office/drawing/2014/main" id="{2E457E64-0C72-42AF-A57C-FD41853F7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3" y="1"/>
            <a:ext cx="2702378" cy="1648554"/>
          </a:xfrm>
          <a:custGeom>
            <a:avLst/>
            <a:gdLst/>
            <a:ahLst/>
            <a:cxnLst/>
            <a:rect l="l" t="t" r="r" b="b"/>
            <a:pathLst>
              <a:path w="4636009" h="5032375">
                <a:moveTo>
                  <a:pt x="0" y="0"/>
                </a:moveTo>
                <a:lnTo>
                  <a:pt x="4636009" y="0"/>
                </a:lnTo>
                <a:lnTo>
                  <a:pt x="4636009" y="5032375"/>
                </a:lnTo>
                <a:lnTo>
                  <a:pt x="0" y="5032375"/>
                </a:lnTo>
                <a:close/>
              </a:path>
            </a:pathLst>
          </a:custGeom>
        </p:spPr>
      </p:pic>
      <p:sp>
        <p:nvSpPr>
          <p:cNvPr id="11" name="TextBox 10">
            <a:extLst>
              <a:ext uri="{FF2B5EF4-FFF2-40B4-BE49-F238E27FC236}">
                <a16:creationId xmlns:a16="http://schemas.microsoft.com/office/drawing/2014/main" id="{0225564C-3CFE-4F8E-8989-C37EA92D02CC}"/>
              </a:ext>
            </a:extLst>
          </p:cNvPr>
          <p:cNvSpPr txBox="1"/>
          <p:nvPr/>
        </p:nvSpPr>
        <p:spPr>
          <a:xfrm>
            <a:off x="3657600" y="1752600"/>
            <a:ext cx="5743991" cy="2031325"/>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An excerpt from Exhibit B minutes of 11/11/85. </a:t>
            </a:r>
          </a:p>
          <a:p>
            <a:pPr marL="0" indent="0">
              <a:buNone/>
            </a:pPr>
            <a:r>
              <a:rPr lang="en-US" dirty="0">
                <a:solidFill>
                  <a:schemeClr val="bg1"/>
                </a:solidFill>
                <a:latin typeface="Arial" panose="020B0604020202020204" pitchFamily="34" charset="0"/>
                <a:cs typeface="Arial" panose="020B0604020202020204" pitchFamily="34" charset="0"/>
              </a:rPr>
              <a:t>“</a:t>
            </a:r>
            <a:r>
              <a:rPr lang="en-US" b="1" dirty="0">
                <a:solidFill>
                  <a:schemeClr val="bg1"/>
                </a:solidFill>
                <a:latin typeface="Arial" panose="020B0604020202020204" pitchFamily="34" charset="0"/>
                <a:cs typeface="Arial" panose="020B0604020202020204" pitchFamily="34" charset="0"/>
              </a:rPr>
              <a:t>Our goal is to earn interest on the</a:t>
            </a:r>
          </a:p>
          <a:p>
            <a:pPr marL="0" indent="0">
              <a:buNone/>
            </a:pPr>
            <a:r>
              <a:rPr lang="en-US" b="1" dirty="0">
                <a:solidFill>
                  <a:schemeClr val="bg1"/>
                </a:solidFill>
                <a:latin typeface="Arial" panose="020B0604020202020204" pitchFamily="34" charset="0"/>
                <a:cs typeface="Arial" panose="020B0604020202020204" pitchFamily="34" charset="0"/>
              </a:rPr>
              <a:t> investments of contributions that</a:t>
            </a:r>
          </a:p>
          <a:p>
            <a:pPr marL="0" indent="0">
              <a:buNone/>
            </a:pPr>
            <a:r>
              <a:rPr lang="en-US" b="1" dirty="0">
                <a:solidFill>
                  <a:schemeClr val="bg1"/>
                </a:solidFill>
                <a:latin typeface="Arial" panose="020B0604020202020204" pitchFamily="34" charset="0"/>
                <a:cs typeface="Arial" panose="020B0604020202020204" pitchFamily="34" charset="0"/>
              </a:rPr>
              <a:t>will be used to promote the</a:t>
            </a:r>
          </a:p>
          <a:p>
            <a:pPr marL="0" indent="0">
              <a:buNone/>
            </a:pPr>
            <a:r>
              <a:rPr lang="en-US" b="1" dirty="0">
                <a:solidFill>
                  <a:schemeClr val="bg1"/>
                </a:solidFill>
                <a:latin typeface="Arial" panose="020B0604020202020204" pitchFamily="34" charset="0"/>
                <a:cs typeface="Arial" panose="020B0604020202020204" pitchFamily="34" charset="0"/>
              </a:rPr>
              <a:t>educational purposes of NAP</a:t>
            </a:r>
          </a:p>
          <a:p>
            <a:pPr marL="0" indent="0">
              <a:buNone/>
            </a:pPr>
            <a:r>
              <a:rPr lang="en-US" b="1" dirty="0">
                <a:solidFill>
                  <a:schemeClr val="bg1"/>
                </a:solidFill>
                <a:latin typeface="Arial" panose="020B0604020202020204" pitchFamily="34" charset="0"/>
                <a:cs typeface="Arial" panose="020B0604020202020204" pitchFamily="34" charset="0"/>
              </a:rPr>
              <a:t> and thus alleviate the financial</a:t>
            </a:r>
          </a:p>
          <a:p>
            <a:pPr marL="0" indent="0">
              <a:buNone/>
            </a:pPr>
            <a:r>
              <a:rPr lang="en-US" b="1" dirty="0">
                <a:latin typeface="Arial" panose="020B0604020202020204" pitchFamily="34" charset="0"/>
                <a:cs typeface="Arial" panose="020B0604020202020204" pitchFamily="34" charset="0"/>
              </a:rPr>
              <a:t> strain on NAP.”</a:t>
            </a:r>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2415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31E2-BE71-84E6-2B32-3DFEA36CA813}"/>
              </a:ext>
            </a:extLst>
          </p:cNvPr>
          <p:cNvSpPr>
            <a:spLocks noGrp="1"/>
          </p:cNvSpPr>
          <p:nvPr>
            <p:ph type="title"/>
          </p:nvPr>
        </p:nvSpPr>
        <p:spPr/>
        <p:txBody>
          <a:bodyPr/>
          <a:lstStyle/>
          <a:p>
            <a:r>
              <a:rPr lang="en-US" dirty="0">
                <a:solidFill>
                  <a:srgbClr val="FF0000"/>
                </a:solidFill>
              </a:rPr>
              <a:t>Partnership Agreement 2022</a:t>
            </a:r>
          </a:p>
        </p:txBody>
      </p:sp>
      <p:sp>
        <p:nvSpPr>
          <p:cNvPr id="3" name="Content Placeholder 2">
            <a:extLst>
              <a:ext uri="{FF2B5EF4-FFF2-40B4-BE49-F238E27FC236}">
                <a16:creationId xmlns:a16="http://schemas.microsoft.com/office/drawing/2014/main" id="{9D1846CC-F366-E478-3216-7F2E8139CB5B}"/>
              </a:ext>
            </a:extLst>
          </p:cNvPr>
          <p:cNvSpPr>
            <a:spLocks noGrp="1"/>
          </p:cNvSpPr>
          <p:nvPr>
            <p:ph idx="1"/>
          </p:nvPr>
        </p:nvSpPr>
        <p:spPr>
          <a:xfrm>
            <a:off x="822960" y="2590800"/>
            <a:ext cx="7543800" cy="3278294"/>
          </a:xfrm>
        </p:spPr>
        <p:txBody>
          <a:bodyPr/>
          <a:lstStyle/>
          <a:p>
            <a:r>
              <a:rPr lang="en-US" sz="2800" b="1" dirty="0">
                <a:latin typeface="Arial" panose="020B0604020202020204" pitchFamily="34" charset="0"/>
                <a:cs typeface="Arial" panose="020B0604020202020204" pitchFamily="34" charset="0"/>
              </a:rPr>
              <a:t>$15,000 annually to NAP Educational Development</a:t>
            </a:r>
          </a:p>
          <a:p>
            <a:r>
              <a:rPr lang="en-US" sz="2800" b="1" dirty="0">
                <a:latin typeface="Arial" panose="020B0604020202020204" pitchFamily="34" charset="0"/>
                <a:cs typeface="Arial" panose="020B0604020202020204" pitchFamily="34" charset="0"/>
              </a:rPr>
              <a:t>$5,000 annually to NAP Educational endeavors and opportunities like the NAP Spring Conference and NAP University</a:t>
            </a:r>
          </a:p>
          <a:p>
            <a:endParaRPr lang="en-US" dirty="0"/>
          </a:p>
        </p:txBody>
      </p:sp>
    </p:spTree>
    <p:extLst>
      <p:ext uri="{BB962C8B-B14F-4D97-AF65-F5344CB8AC3E}">
        <p14:creationId xmlns:p14="http://schemas.microsoft.com/office/powerpoint/2010/main" val="415597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936" y="932688"/>
            <a:ext cx="3669030" cy="1773936"/>
          </a:xfrm>
        </p:spPr>
        <p:txBody>
          <a:bodyPr anchor="b">
            <a:normAutofit/>
          </a:bodyPr>
          <a:lstStyle/>
          <a:p>
            <a:r>
              <a:rPr lang="en-US" sz="3500" dirty="0">
                <a:highlight>
                  <a:srgbClr val="000080"/>
                </a:highlight>
                <a:latin typeface="Arial Black" panose="020B0A04020102020204" pitchFamily="34" charset="0"/>
              </a:rPr>
              <a:t>Vision Statement</a:t>
            </a:r>
          </a:p>
        </p:txBody>
      </p:sp>
      <p:sp>
        <p:nvSpPr>
          <p:cNvPr id="3" name="Content Placeholder 2"/>
          <p:cNvSpPr>
            <a:spLocks noGrp="1"/>
          </p:cNvSpPr>
          <p:nvPr>
            <p:ph idx="1"/>
          </p:nvPr>
        </p:nvSpPr>
        <p:spPr>
          <a:xfrm>
            <a:off x="630936" y="3276600"/>
            <a:ext cx="6989064" cy="2904744"/>
          </a:xfrm>
        </p:spPr>
        <p:txBody>
          <a:bodyPr anchor="t">
            <a:normAutofit/>
          </a:bodyPr>
          <a:lstStyle/>
          <a:p>
            <a:pPr marL="36576" indent="0" algn="ctr">
              <a:buNone/>
            </a:pPr>
            <a:r>
              <a:rPr lang="en-US" sz="2800" dirty="0">
                <a:highlight>
                  <a:srgbClr val="000080"/>
                </a:highlight>
                <a:latin typeface="Arial Rounded MT Bold" panose="020F0704030504030204" pitchFamily="34" charset="0"/>
                <a:cs typeface="Arial" panose="020B0604020202020204" pitchFamily="34" charset="0"/>
              </a:rPr>
              <a:t>NAPEF is the leader in supporting superior parliamentary procedure educational programs and resources.   </a:t>
            </a:r>
          </a:p>
          <a:p>
            <a:pPr marL="36576" indent="0" algn="ctr">
              <a:buNone/>
            </a:pPr>
            <a:endParaRPr lang="en-US" sz="1700" dirty="0"/>
          </a:p>
        </p:txBody>
      </p:sp>
      <p:pic>
        <p:nvPicPr>
          <p:cNvPr id="5" name="Picture 4">
            <a:extLst>
              <a:ext uri="{FF2B5EF4-FFF2-40B4-BE49-F238E27FC236}">
                <a16:creationId xmlns:a16="http://schemas.microsoft.com/office/drawing/2014/main" id="{36EFF257-E3F2-4621-9DDB-0A1336C0012B}"/>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5638800" y="704365"/>
            <a:ext cx="2582709" cy="188537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59650155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3293268" cy="1323439"/>
          </a:xfrm>
        </p:spPr>
        <p:txBody>
          <a:bodyPr anchor="t">
            <a:normAutofit/>
          </a:bodyPr>
          <a:lstStyle/>
          <a:p>
            <a:r>
              <a:rPr lang="en-US" sz="3500" dirty="0">
                <a:solidFill>
                  <a:schemeClr val="tx1"/>
                </a:solidFill>
                <a:highlight>
                  <a:srgbClr val="000080"/>
                </a:highlight>
                <a:latin typeface="Arial Black" panose="020B0A04020102020204" pitchFamily="34" charset="0"/>
              </a:rPr>
              <a:t>NAPEF MISSION</a:t>
            </a:r>
          </a:p>
        </p:txBody>
      </p:sp>
      <p:sp>
        <p:nvSpPr>
          <p:cNvPr id="3" name="Content Placeholder 2"/>
          <p:cNvSpPr>
            <a:spLocks noGrp="1"/>
          </p:cNvSpPr>
          <p:nvPr>
            <p:ph idx="1"/>
          </p:nvPr>
        </p:nvSpPr>
        <p:spPr>
          <a:xfrm>
            <a:off x="1143000" y="2286000"/>
            <a:ext cx="6019800" cy="3962400"/>
          </a:xfrm>
        </p:spPr>
        <p:txBody>
          <a:bodyPr>
            <a:normAutofit/>
          </a:bodyPr>
          <a:lstStyle/>
          <a:p>
            <a:pPr marL="0" indent="0">
              <a:buNone/>
            </a:pPr>
            <a:endParaRPr lang="en-US" sz="2400" dirty="0">
              <a:solidFill>
                <a:schemeClr val="bg1">
                  <a:alpha val="80000"/>
                </a:schemeClr>
              </a:solidFill>
              <a:highlight>
                <a:srgbClr val="000080"/>
              </a:highlight>
              <a:latin typeface="Arial" panose="020B0604020202020204" pitchFamily="34" charset="0"/>
              <a:cs typeface="Arial" panose="020B0604020202020204" pitchFamily="34" charset="0"/>
            </a:endParaRPr>
          </a:p>
          <a:p>
            <a:pPr marL="0" indent="0">
              <a:buNone/>
            </a:pPr>
            <a:r>
              <a:rPr lang="en-US" sz="2400" dirty="0">
                <a:solidFill>
                  <a:schemeClr val="tx1">
                    <a:alpha val="80000"/>
                  </a:schemeClr>
                </a:solidFill>
                <a:highlight>
                  <a:srgbClr val="000080"/>
                </a:highlight>
                <a:latin typeface="Arial" panose="020B0604020202020204" pitchFamily="34" charset="0"/>
                <a:cs typeface="Arial" panose="020B0604020202020204" pitchFamily="34" charset="0"/>
              </a:rPr>
              <a:t>NAPEF supports the National Association of Parliamentarians and others by funding educational programs and resources that empower everyone to have efficient, effective, and fair meetings.</a:t>
            </a:r>
          </a:p>
          <a:p>
            <a:pPr marL="0" indent="0">
              <a:buNone/>
            </a:pPr>
            <a:endParaRPr lang="en-US" sz="1900" dirty="0">
              <a:solidFill>
                <a:schemeClr val="bg1">
                  <a:alpha val="8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178C925-B5AA-4E60-B092-9B965066F038}"/>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5723335" y="220510"/>
            <a:ext cx="2878930" cy="2101618"/>
          </a:xfrm>
          <a:prstGeom prst="rect">
            <a:avLst/>
          </a:prstGeom>
        </p:spPr>
      </p:pic>
    </p:spTree>
    <p:custDataLst>
      <p:tags r:id="rId1"/>
    </p:custDataLst>
    <p:extLst>
      <p:ext uri="{BB962C8B-B14F-4D97-AF65-F5344CB8AC3E}">
        <p14:creationId xmlns:p14="http://schemas.microsoft.com/office/powerpoint/2010/main" val="17556550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2650</TotalTime>
  <Words>953</Words>
  <Application>Microsoft Office PowerPoint</Application>
  <PresentationFormat>On-screen Show (4:3)</PresentationFormat>
  <Paragraphs>184</Paragraphs>
  <Slides>31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 Black</vt:lpstr>
      <vt:lpstr>Arial Rounded MT Bold</vt:lpstr>
      <vt:lpstr>Calibri</vt:lpstr>
      <vt:lpstr>Calibri Light</vt:lpstr>
      <vt:lpstr>constantia</vt:lpstr>
      <vt:lpstr>Times New Roman</vt:lpstr>
      <vt:lpstr>Wingdings</vt:lpstr>
      <vt:lpstr>Retrospect</vt:lpstr>
      <vt:lpstr>NAPEF 2023</vt:lpstr>
      <vt:lpstr>NAPEF Created by Resolution to Assembly in 1983.</vt:lpstr>
      <vt:lpstr>Trustees  </vt:lpstr>
      <vt:lpstr>Trustees:</vt:lpstr>
      <vt:lpstr>Life Contributors</vt:lpstr>
      <vt:lpstr>History</vt:lpstr>
      <vt:lpstr>Partnership Agreement 2022</vt:lpstr>
      <vt:lpstr>Vision Statement</vt:lpstr>
      <vt:lpstr>NAPEF MISSION</vt:lpstr>
      <vt:lpstr>Partnership with NAP</vt:lpstr>
      <vt:lpstr>Cyndy Launchbaugh and Staff—Thank you!</vt:lpstr>
      <vt:lpstr>President’s Report</vt:lpstr>
      <vt:lpstr>Vice President’s  Report</vt:lpstr>
      <vt:lpstr>Secretary’s Report</vt:lpstr>
      <vt:lpstr>Treasurer’s Report</vt:lpstr>
      <vt:lpstr>Planned Giving</vt:lpstr>
      <vt:lpstr>Planned Giving</vt:lpstr>
      <vt:lpstr>PowerPoint Presentation</vt:lpstr>
      <vt:lpstr>PowerPoint Presentation</vt:lpstr>
      <vt:lpstr>Fundraising and Contributions Chairman Ann Guiberson</vt:lpstr>
      <vt:lpstr>Online Book Auction</vt:lpstr>
      <vt:lpstr>Online Book Auction 2023</vt:lpstr>
      <vt:lpstr>Join the Adventure</vt:lpstr>
      <vt:lpstr>PowerPoint Presentation</vt:lpstr>
      <vt:lpstr>Congratulations, Peter Klapes  </vt:lpstr>
      <vt:lpstr>NEW Viola Brannen Memorial Scholarship</vt:lpstr>
      <vt:lpstr>Viola Brannen Scholarship Winner 2023</vt:lpstr>
      <vt:lpstr>Contributorship</vt:lpstr>
      <vt:lpstr>New Platinum Contributor</vt:lpstr>
      <vt:lpstr>Contributors Who Changed to New Levels:</vt:lpstr>
      <vt:lpstr>NAPEF: Looking to the Future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NAPEF 2020</dc:title>
  <dc:creator>Ann Guiberson</dc:creator>
  <cp:lastModifiedBy>Ramona Hill</cp:lastModifiedBy>
  <cp:revision>111</cp:revision>
  <dcterms:created xsi:type="dcterms:W3CDTF">2020-08-22T02:25:35Z</dcterms:created>
  <dcterms:modified xsi:type="dcterms:W3CDTF">2023-12-18T19:29:54Z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82FD227D-9861-49C3-BE01-B03DC818E00F</vt:lpwstr>
  </property>
  <property fmtid="{D5CDD505-2E9C-101B-9397-08002B2CF9AE}" pid="3" name="ArticulatePath">
    <vt:lpwstr>NAPEF 2020</vt:lpwstr>
  </property>
</Properties>
</file>